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66" r:id="rId2"/>
    <p:sldMasterId id="2147483678" r:id="rId3"/>
    <p:sldMasterId id="2147483690" r:id="rId4"/>
  </p:sldMasterIdLst>
  <p:notesMasterIdLst>
    <p:notesMasterId r:id="rId58"/>
  </p:notesMasterIdLst>
  <p:sldIdLst>
    <p:sldId id="447" r:id="rId5"/>
    <p:sldId id="527" r:id="rId6"/>
    <p:sldId id="528" r:id="rId7"/>
    <p:sldId id="449" r:id="rId8"/>
    <p:sldId id="454" r:id="rId9"/>
    <p:sldId id="451" r:id="rId10"/>
    <p:sldId id="500" r:id="rId11"/>
    <p:sldId id="487" r:id="rId12"/>
    <p:sldId id="496" r:id="rId13"/>
    <p:sldId id="450" r:id="rId14"/>
    <p:sldId id="488" r:id="rId15"/>
    <p:sldId id="510" r:id="rId16"/>
    <p:sldId id="459" r:id="rId17"/>
    <p:sldId id="506" r:id="rId18"/>
    <p:sldId id="512" r:id="rId19"/>
    <p:sldId id="460" r:id="rId20"/>
    <p:sldId id="461" r:id="rId21"/>
    <p:sldId id="453" r:id="rId22"/>
    <p:sldId id="492" r:id="rId23"/>
    <p:sldId id="495" r:id="rId24"/>
    <p:sldId id="499" r:id="rId25"/>
    <p:sldId id="507" r:id="rId26"/>
    <p:sldId id="483" r:id="rId27"/>
    <p:sldId id="485" r:id="rId28"/>
    <p:sldId id="513" r:id="rId29"/>
    <p:sldId id="515" r:id="rId30"/>
    <p:sldId id="463" r:id="rId31"/>
    <p:sldId id="504" r:id="rId32"/>
    <p:sldId id="505" r:id="rId33"/>
    <p:sldId id="517" r:id="rId34"/>
    <p:sldId id="519" r:id="rId35"/>
    <p:sldId id="518" r:id="rId36"/>
    <p:sldId id="522" r:id="rId37"/>
    <p:sldId id="508" r:id="rId38"/>
    <p:sldId id="516" r:id="rId39"/>
    <p:sldId id="490" r:id="rId40"/>
    <p:sldId id="464" r:id="rId41"/>
    <p:sldId id="501" r:id="rId42"/>
    <p:sldId id="531" r:id="rId43"/>
    <p:sldId id="502" r:id="rId44"/>
    <p:sldId id="523" r:id="rId45"/>
    <p:sldId id="466" r:id="rId46"/>
    <p:sldId id="486" r:id="rId47"/>
    <p:sldId id="524" r:id="rId48"/>
    <p:sldId id="509" r:id="rId49"/>
    <p:sldId id="465" r:id="rId50"/>
    <p:sldId id="467" r:id="rId51"/>
    <p:sldId id="482" r:id="rId52"/>
    <p:sldId id="525" r:id="rId53"/>
    <p:sldId id="526" r:id="rId54"/>
    <p:sldId id="530" r:id="rId55"/>
    <p:sldId id="448" r:id="rId56"/>
    <p:sldId id="455"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FF00"/>
    <a:srgbClr val="000000"/>
    <a:srgbClr val="FFFF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E06D3C-0EF4-45EC-B324-C17FE8BDEE0C}">
  <a:tblStyle styleId="{66E06D3C-0EF4-45EC-B324-C17FE8BDE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09" autoAdjust="0"/>
  </p:normalViewPr>
  <p:slideViewPr>
    <p:cSldViewPr snapToGrid="0">
      <p:cViewPr varScale="1">
        <p:scale>
          <a:sx n="146" d="100"/>
          <a:sy n="146" d="100"/>
        </p:scale>
        <p:origin x="922" y="10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6059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smtClean="0"/>
              <a:t>WHY: service discovery MUST</a:t>
            </a:r>
            <a:r>
              <a:rPr lang="en-US" baseline="0" dirty="0" smtClean="0"/>
              <a:t> integrated with configuration management?</a:t>
            </a:r>
          </a:p>
          <a:p>
            <a:pPr marL="139700" indent="0">
              <a:buNone/>
            </a:pPr>
            <a:endParaRPr lang="en-US" baseline="0" dirty="0" smtClean="0"/>
          </a:p>
          <a:p>
            <a:pPr marL="368300" indent="-228600">
              <a:buAutoNum type="arabicPeriod"/>
            </a:pPr>
            <a:r>
              <a:rPr lang="en-US" baseline="0" dirty="0" smtClean="0"/>
              <a:t>Service </a:t>
            </a:r>
            <a:r>
              <a:rPr lang="zh-TW" altLang="en-US" baseline="0" dirty="0" smtClean="0"/>
              <a:t>啟動時要跟 </a:t>
            </a:r>
            <a:r>
              <a:rPr lang="en-US" altLang="zh-TW" baseline="0" dirty="0" smtClean="0"/>
              <a:t>service</a:t>
            </a:r>
            <a:r>
              <a:rPr lang="zh-TW" altLang="en-US" baseline="0" dirty="0" smtClean="0"/>
              <a:t> </a:t>
            </a:r>
            <a:r>
              <a:rPr lang="en-US" altLang="zh-TW" baseline="0" dirty="0" smtClean="0"/>
              <a:t>discovery</a:t>
            </a:r>
            <a:r>
              <a:rPr lang="zh-TW" altLang="en-US" baseline="0" dirty="0" smtClean="0"/>
              <a:t> 註冊，也要到 </a:t>
            </a:r>
            <a:r>
              <a:rPr lang="en-US" altLang="zh-TW" baseline="0" dirty="0" smtClean="0"/>
              <a:t>configuration management </a:t>
            </a:r>
            <a:r>
              <a:rPr lang="zh-TW" altLang="en-US" baseline="0" dirty="0" smtClean="0"/>
              <a:t>取得組態資訊，兩者的時間點一致</a:t>
            </a:r>
            <a:endParaRPr lang="en-US" altLang="zh-TW" baseline="0" dirty="0" smtClean="0"/>
          </a:p>
          <a:p>
            <a:pPr marL="368300" indent="-228600">
              <a:buAutoNum type="arabicPeriod"/>
            </a:pPr>
            <a:r>
              <a:rPr lang="zh-TW" altLang="en-US" baseline="0" dirty="0" smtClean="0"/>
              <a:t>過去還沒有 </a:t>
            </a:r>
            <a:r>
              <a:rPr lang="en-US" altLang="zh-TW" baseline="0" dirty="0" smtClean="0"/>
              <a:t>service</a:t>
            </a:r>
            <a:r>
              <a:rPr lang="zh-TW" altLang="en-US" baseline="0" dirty="0" smtClean="0"/>
              <a:t> </a:t>
            </a:r>
            <a:r>
              <a:rPr lang="en-US" altLang="zh-TW" baseline="0" dirty="0" smtClean="0"/>
              <a:t>discovery</a:t>
            </a:r>
            <a:r>
              <a:rPr lang="zh-TW" altLang="en-US" baseline="0" dirty="0" smtClean="0"/>
              <a:t> 服務時，</a:t>
            </a:r>
            <a:r>
              <a:rPr lang="en-US" altLang="zh-TW" baseline="0" dirty="0" smtClean="0"/>
              <a:t>service definition (end points + metadata) </a:t>
            </a:r>
            <a:r>
              <a:rPr lang="zh-TW" altLang="en-US" baseline="0" dirty="0" smtClean="0"/>
              <a:t>都是放在 </a:t>
            </a:r>
            <a:r>
              <a:rPr lang="en-US" altLang="zh-TW" baseline="0" dirty="0" err="1" smtClean="0"/>
              <a:t>config</a:t>
            </a:r>
            <a:r>
              <a:rPr lang="en-US" altLang="zh-TW" baseline="0" dirty="0" smtClean="0"/>
              <a:t>, </a:t>
            </a:r>
            <a:r>
              <a:rPr lang="zh-TW" altLang="en-US" baseline="0" dirty="0" smtClean="0"/>
              <a:t>缺乏完善的 </a:t>
            </a:r>
            <a:r>
              <a:rPr lang="en-US" altLang="zh-TW" baseline="0" dirty="0" smtClean="0"/>
              <a:t>health check </a:t>
            </a:r>
            <a:r>
              <a:rPr lang="zh-TW" altLang="en-US" baseline="0" dirty="0" smtClean="0"/>
              <a:t>機制確保 </a:t>
            </a:r>
            <a:r>
              <a:rPr lang="en-US" altLang="zh-TW" baseline="0" dirty="0" smtClean="0"/>
              <a:t>service</a:t>
            </a:r>
            <a:r>
              <a:rPr lang="zh-TW" altLang="en-US" baseline="0" dirty="0" smtClean="0"/>
              <a:t> </a:t>
            </a:r>
            <a:r>
              <a:rPr lang="en-US" altLang="zh-TW" baseline="0" dirty="0" smtClean="0"/>
              <a:t>definition</a:t>
            </a:r>
            <a:r>
              <a:rPr lang="zh-TW" altLang="en-US" baseline="0" dirty="0" smtClean="0"/>
              <a:t> 正確</a:t>
            </a:r>
            <a:r>
              <a:rPr lang="en-US" altLang="zh-TW" baseline="0" dirty="0" smtClean="0"/>
              <a:t/>
            </a:r>
            <a:br>
              <a:rPr lang="en-US" altLang="zh-TW" baseline="0" dirty="0" smtClean="0"/>
            </a:br>
            <a:r>
              <a:rPr lang="en-US" altLang="zh-TW" baseline="0" dirty="0" smtClean="0"/>
              <a:t>service discovery </a:t>
            </a:r>
            <a:r>
              <a:rPr lang="zh-TW" altLang="en-US" baseline="0" dirty="0" smtClean="0"/>
              <a:t>其實可以看成更適合存放 </a:t>
            </a:r>
            <a:r>
              <a:rPr lang="en-US" altLang="zh-TW" baseline="0" dirty="0" smtClean="0"/>
              <a:t>service</a:t>
            </a:r>
            <a:r>
              <a:rPr lang="zh-TW" altLang="en-US" baseline="0" dirty="0" smtClean="0"/>
              <a:t> </a:t>
            </a:r>
            <a:r>
              <a:rPr lang="en-US" altLang="zh-TW" baseline="0" dirty="0" smtClean="0"/>
              <a:t>definition (configuration) </a:t>
            </a:r>
            <a:r>
              <a:rPr lang="zh-TW" altLang="en-US" baseline="0" dirty="0" smtClean="0"/>
              <a:t>的 </a:t>
            </a:r>
            <a:r>
              <a:rPr lang="en-US" altLang="zh-TW" baseline="0" dirty="0" smtClean="0"/>
              <a:t>database</a:t>
            </a:r>
          </a:p>
          <a:p>
            <a:pPr marL="368300" indent="-228600">
              <a:buAutoNum type="arabicPeriod"/>
            </a:pPr>
            <a:endParaRPr lang="en-US" dirty="0"/>
          </a:p>
        </p:txBody>
      </p:sp>
    </p:spTree>
    <p:extLst>
      <p:ext uri="{BB962C8B-B14F-4D97-AF65-F5344CB8AC3E}">
        <p14:creationId xmlns:p14="http://schemas.microsoft.com/office/powerpoint/2010/main" val="13118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Server Side Disc Patterns, </a:t>
            </a:r>
            <a:r>
              <a:rPr lang="zh-TW" altLang="en-US" dirty="0"/>
              <a:t>用在 </a:t>
            </a:r>
            <a:r>
              <a:rPr lang="en-US" altLang="zh-TW" dirty="0"/>
              <a:t>Developer </a:t>
            </a:r>
            <a:r>
              <a:rPr lang="zh-TW" altLang="en-US" dirty="0"/>
              <a:t>不想改 </a:t>
            </a:r>
            <a:r>
              <a:rPr lang="en-US" altLang="zh-TW" dirty="0"/>
              <a:t>code </a:t>
            </a:r>
            <a:r>
              <a:rPr lang="zh-TW" altLang="en-US" dirty="0"/>
              <a:t>的情況下，或是需要透過 </a:t>
            </a:r>
            <a:r>
              <a:rPr lang="en-US" altLang="zh-TW" dirty="0"/>
              <a:t>Operation</a:t>
            </a:r>
            <a:r>
              <a:rPr lang="zh-TW" altLang="en-US" dirty="0"/>
              <a:t> </a:t>
            </a:r>
            <a:r>
              <a:rPr lang="en-US" altLang="zh-TW" dirty="0"/>
              <a:t>Team</a:t>
            </a:r>
            <a:r>
              <a:rPr lang="zh-TW" altLang="en-US" dirty="0"/>
              <a:t> 集中管理的前提下使用。</a:t>
            </a:r>
            <a:endParaRPr lang="en-US" altLang="zh-TW" dirty="0"/>
          </a:p>
          <a:p>
            <a:pPr marL="139700" indent="0">
              <a:buNone/>
            </a:pPr>
            <a:endParaRPr lang="en-US" altLang="zh-TW" dirty="0"/>
          </a:p>
          <a:p>
            <a:pPr marL="139700" indent="0">
              <a:buNone/>
            </a:pPr>
            <a:r>
              <a:rPr lang="en-US" altLang="zh-TW" dirty="0"/>
              <a:t>Consul</a:t>
            </a:r>
            <a:r>
              <a:rPr lang="zh-TW" altLang="en-US" dirty="0"/>
              <a:t> 提供兩種通用的作法，可以跟大部分的 </a:t>
            </a:r>
            <a:r>
              <a:rPr lang="en-US" altLang="zh-TW" dirty="0"/>
              <a:t>Legacy</a:t>
            </a:r>
            <a:r>
              <a:rPr lang="zh-TW" altLang="en-US" dirty="0"/>
              <a:t> </a:t>
            </a:r>
            <a:r>
              <a:rPr lang="en-US" altLang="zh-TW" dirty="0"/>
              <a:t>System</a:t>
            </a:r>
            <a:r>
              <a:rPr lang="zh-TW" altLang="en-US" dirty="0"/>
              <a:t> 緊密整合</a:t>
            </a:r>
            <a:r>
              <a:rPr lang="en-US" altLang="zh-TW" dirty="0"/>
              <a:t>:</a:t>
            </a:r>
          </a:p>
          <a:p>
            <a:pPr marL="139700" indent="0">
              <a:buNone/>
            </a:pPr>
            <a:endParaRPr lang="en-US" altLang="zh-TW" dirty="0"/>
          </a:p>
          <a:p>
            <a:pPr marL="368300" indent="-228600">
              <a:buAutoNum type="arabicPeriod"/>
            </a:pPr>
            <a:r>
              <a:rPr lang="zh-TW" altLang="en-US" dirty="0"/>
              <a:t>透過 </a:t>
            </a:r>
            <a:r>
              <a:rPr lang="en-US" altLang="zh-TW" dirty="0"/>
              <a:t>utility: consul-template, </a:t>
            </a:r>
            <a:r>
              <a:rPr lang="zh-TW" altLang="en-US" dirty="0"/>
              <a:t>可以隨時監控 </a:t>
            </a:r>
            <a:r>
              <a:rPr lang="en-US" altLang="zh-TW" dirty="0"/>
              <a:t>consul</a:t>
            </a:r>
            <a:r>
              <a:rPr lang="zh-TW" altLang="en-US" dirty="0"/>
              <a:t> 註冊資料庫的異動，一旦變更就可以立即套用預先定義的 </a:t>
            </a:r>
            <a:r>
              <a:rPr lang="en-US" altLang="zh-TW" dirty="0"/>
              <a:t>configuration template, </a:t>
            </a:r>
            <a:r>
              <a:rPr lang="zh-TW" altLang="en-US" dirty="0"/>
              <a:t>套用正確的註冊資訊，更新並且重新載入 </a:t>
            </a:r>
            <a:r>
              <a:rPr lang="en-US" altLang="zh-TW" dirty="0"/>
              <a:t>NGINX</a:t>
            </a:r>
            <a:r>
              <a:rPr lang="zh-TW" altLang="en-US" dirty="0"/>
              <a:t>。只要你能編寫出對應的 </a:t>
            </a:r>
            <a:r>
              <a:rPr lang="en-US" altLang="zh-TW" dirty="0"/>
              <a:t>config</a:t>
            </a:r>
            <a:r>
              <a:rPr lang="zh-TW" altLang="en-US" dirty="0"/>
              <a:t> </a:t>
            </a:r>
            <a:r>
              <a:rPr lang="en-US" altLang="zh-TW" dirty="0"/>
              <a:t>template</a:t>
            </a:r>
            <a:r>
              <a:rPr lang="zh-TW" altLang="en-US" dirty="0"/>
              <a:t> 的系統都能夠使用這個方式。</a:t>
            </a:r>
            <a:endParaRPr lang="en-US" altLang="zh-TW" dirty="0"/>
          </a:p>
          <a:p>
            <a:pPr marL="368300" indent="-228600">
              <a:buAutoNum type="arabicPeriod"/>
            </a:pPr>
            <a:r>
              <a:rPr lang="zh-TW" altLang="en-US" dirty="0"/>
              <a:t>透過 </a:t>
            </a:r>
            <a:r>
              <a:rPr lang="en-US" altLang="zh-TW" dirty="0"/>
              <a:t>consul</a:t>
            </a:r>
            <a:r>
              <a:rPr lang="zh-TW" altLang="en-US" dirty="0"/>
              <a:t> </a:t>
            </a:r>
            <a:r>
              <a:rPr lang="en-US" altLang="zh-TW" dirty="0" err="1"/>
              <a:t>dns</a:t>
            </a:r>
            <a:r>
              <a:rPr lang="zh-TW" altLang="en-US" dirty="0"/>
              <a:t> </a:t>
            </a:r>
            <a:r>
              <a:rPr lang="en-US" altLang="zh-TW" dirty="0"/>
              <a:t>interface,</a:t>
            </a:r>
            <a:r>
              <a:rPr lang="zh-TW" altLang="en-US" dirty="0"/>
              <a:t> </a:t>
            </a:r>
            <a:r>
              <a:rPr lang="en-US" altLang="zh-TW" dirty="0"/>
              <a:t>consul </a:t>
            </a:r>
            <a:r>
              <a:rPr lang="zh-TW" altLang="en-US" dirty="0"/>
              <a:t>的註冊資料庫，也提供 </a:t>
            </a:r>
            <a:r>
              <a:rPr lang="en-US" altLang="zh-TW" dirty="0"/>
              <a:t>DNS</a:t>
            </a:r>
            <a:r>
              <a:rPr lang="zh-TW" altLang="en-US" dirty="0"/>
              <a:t> 的介面查詢。支援 </a:t>
            </a:r>
            <a:r>
              <a:rPr lang="en-US" altLang="zh-TW" dirty="0"/>
              <a:t>DNS</a:t>
            </a:r>
            <a:r>
              <a:rPr lang="zh-TW" altLang="en-US" dirty="0"/>
              <a:t> 的 </a:t>
            </a:r>
            <a:r>
              <a:rPr lang="en-US" altLang="zh-TW" dirty="0"/>
              <a:t>client</a:t>
            </a:r>
            <a:r>
              <a:rPr lang="zh-TW" altLang="en-US" dirty="0"/>
              <a:t> 大都能輕易整合。不過較進階的資訊 </a:t>
            </a:r>
            <a:r>
              <a:rPr lang="en-US" altLang="zh-TW" dirty="0"/>
              <a:t>(</a:t>
            </a:r>
            <a:r>
              <a:rPr lang="zh-TW" altLang="en-US" dirty="0"/>
              <a:t>如 </a:t>
            </a:r>
            <a:r>
              <a:rPr lang="en-US" altLang="zh-TW" dirty="0"/>
              <a:t>tags, port … </a:t>
            </a:r>
            <a:r>
              <a:rPr lang="en-US" altLang="zh-TW" dirty="0" err="1"/>
              <a:t>etc</a:t>
            </a:r>
            <a:r>
              <a:rPr lang="en-US" altLang="zh-TW" dirty="0"/>
              <a:t>) </a:t>
            </a:r>
            <a:r>
              <a:rPr lang="zh-TW" altLang="en-US" dirty="0"/>
              <a:t>則必須搭配 </a:t>
            </a:r>
            <a:r>
              <a:rPr lang="en-US" altLang="zh-TW" dirty="0"/>
              <a:t>client </a:t>
            </a:r>
            <a:r>
              <a:rPr lang="zh-TW" altLang="en-US" dirty="0"/>
              <a:t>查詢 </a:t>
            </a:r>
            <a:r>
              <a:rPr lang="en-US" altLang="zh-TW" dirty="0"/>
              <a:t>SRV / TXT records </a:t>
            </a:r>
            <a:r>
              <a:rPr lang="zh-TW" altLang="en-US" dirty="0"/>
              <a:t>才能達成，否則只能達成 </a:t>
            </a:r>
            <a:r>
              <a:rPr lang="en-US" altLang="zh-TW" dirty="0"/>
              <a:t>IP</a:t>
            </a:r>
            <a:r>
              <a:rPr lang="zh-TW" altLang="en-US" dirty="0"/>
              <a:t> </a:t>
            </a:r>
            <a:r>
              <a:rPr lang="en-US" altLang="zh-TW" dirty="0"/>
              <a:t>address</a:t>
            </a:r>
            <a:r>
              <a:rPr lang="zh-TW" altLang="en-US" dirty="0"/>
              <a:t> </a:t>
            </a:r>
            <a:r>
              <a:rPr lang="en-US" altLang="zh-TW" dirty="0"/>
              <a:t>lookup,</a:t>
            </a:r>
            <a:r>
              <a:rPr lang="zh-TW" altLang="en-US" dirty="0"/>
              <a:t> 彈性有限。</a:t>
            </a:r>
          </a:p>
        </p:txBody>
      </p:sp>
    </p:spTree>
    <p:extLst>
      <p:ext uri="{BB962C8B-B14F-4D97-AF65-F5344CB8AC3E}">
        <p14:creationId xmlns:p14="http://schemas.microsoft.com/office/powerpoint/2010/main" val="3787216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altLang="zh-TW" dirty="0"/>
              <a:t>Consul </a:t>
            </a:r>
            <a:r>
              <a:rPr lang="zh-TW" altLang="en-US" dirty="0"/>
              <a:t>同樣支援 </a:t>
            </a:r>
            <a:r>
              <a:rPr lang="en-US" altLang="zh-TW" dirty="0"/>
              <a:t>client</a:t>
            </a:r>
            <a:r>
              <a:rPr lang="zh-TW" altLang="en-US" dirty="0"/>
              <a:t> </a:t>
            </a:r>
            <a:r>
              <a:rPr lang="en-US" altLang="zh-TW" dirty="0"/>
              <a:t>side</a:t>
            </a:r>
            <a:r>
              <a:rPr lang="zh-TW" altLang="en-US" dirty="0"/>
              <a:t> </a:t>
            </a:r>
            <a:r>
              <a:rPr lang="en-US" altLang="zh-TW" dirty="0"/>
              <a:t>disc</a:t>
            </a:r>
            <a:r>
              <a:rPr lang="zh-TW" altLang="en-US" dirty="0"/>
              <a:t> </a:t>
            </a:r>
            <a:r>
              <a:rPr lang="en-US" altLang="zh-TW" dirty="0"/>
              <a:t>pattern</a:t>
            </a:r>
            <a:r>
              <a:rPr lang="zh-TW" altLang="en-US" dirty="0"/>
              <a:t> 的架構。</a:t>
            </a:r>
            <a:endParaRPr lang="en-US" altLang="zh-TW" dirty="0"/>
          </a:p>
          <a:p>
            <a:pPr marL="139700" indent="0">
              <a:buNone/>
            </a:pPr>
            <a:endParaRPr lang="en-US" altLang="zh-TW" dirty="0"/>
          </a:p>
          <a:p>
            <a:pPr marL="139700" indent="0">
              <a:buNone/>
            </a:pPr>
            <a:r>
              <a:rPr lang="zh-TW" altLang="en-US" dirty="0"/>
              <a:t>這是 </a:t>
            </a:r>
            <a:r>
              <a:rPr lang="en-US" altLang="zh-TW" dirty="0"/>
              <a:t>service discovery </a:t>
            </a:r>
            <a:r>
              <a:rPr lang="zh-TW" altLang="en-US" dirty="0"/>
              <a:t>主要推薦的架構做法，也是彈性與效益最大的作法 </a:t>
            </a:r>
            <a:r>
              <a:rPr lang="en-US" altLang="zh-TW" dirty="0"/>
              <a:t>(</a:t>
            </a:r>
            <a:r>
              <a:rPr lang="zh-TW" altLang="en-US" dirty="0"/>
              <a:t>後述</a:t>
            </a:r>
            <a:r>
              <a:rPr lang="en-US" altLang="zh-TW" dirty="0"/>
              <a:t>)</a:t>
            </a:r>
            <a:r>
              <a:rPr lang="zh-TW" altLang="en-US" dirty="0"/>
              <a:t>。</a:t>
            </a:r>
            <a:r>
              <a:rPr lang="en-US" altLang="zh-TW" dirty="0"/>
              <a:t> Client </a:t>
            </a:r>
            <a:r>
              <a:rPr lang="zh-TW" altLang="en-US" dirty="0"/>
              <a:t>用這個架構能保有最大的彈性與掌握度。</a:t>
            </a:r>
            <a:endParaRPr lang="en-US" altLang="zh-TW" dirty="0"/>
          </a:p>
          <a:p>
            <a:pPr marL="139700" indent="0">
              <a:buNone/>
            </a:pPr>
            <a:endParaRPr lang="en-US" altLang="zh-TW" dirty="0"/>
          </a:p>
          <a:p>
            <a:pPr marL="139700" indent="0">
              <a:buNone/>
            </a:pPr>
            <a:r>
              <a:rPr lang="en-US" altLang="zh-TW" dirty="0"/>
              <a:t>Client </a:t>
            </a:r>
            <a:r>
              <a:rPr lang="zh-TW" altLang="en-US" dirty="0"/>
              <a:t>可以透過兩種方式查詢 </a:t>
            </a:r>
            <a:r>
              <a:rPr lang="en-US" altLang="zh-TW" dirty="0"/>
              <a:t>consul</a:t>
            </a:r>
            <a:r>
              <a:rPr lang="zh-TW" altLang="en-US" dirty="0"/>
              <a:t> 註冊資訊</a:t>
            </a:r>
            <a:r>
              <a:rPr lang="en-US" altLang="zh-TW" dirty="0"/>
              <a:t>:</a:t>
            </a:r>
          </a:p>
          <a:p>
            <a:pPr marL="139700" indent="0">
              <a:buNone/>
            </a:pPr>
            <a:endParaRPr lang="en-US" altLang="zh-TW" dirty="0"/>
          </a:p>
          <a:p>
            <a:pPr marL="368300" indent="-228600">
              <a:buAutoNum type="arabicPeriod"/>
            </a:pPr>
            <a:r>
              <a:rPr lang="en-US" altLang="zh-TW" dirty="0"/>
              <a:t>HTTP API, </a:t>
            </a:r>
            <a:r>
              <a:rPr lang="zh-TW" altLang="en-US" dirty="0"/>
              <a:t>提供最豐富完整的資訊查詢，可以存取所有資訊；包括註冊資料庫；包括組態設定 </a:t>
            </a:r>
            <a:r>
              <a:rPr lang="en-US" altLang="zh-TW" dirty="0"/>
              <a:t>(KV-Store) </a:t>
            </a:r>
            <a:r>
              <a:rPr lang="zh-TW" altLang="en-US" dirty="0"/>
              <a:t>等。由 </a:t>
            </a:r>
            <a:r>
              <a:rPr lang="en-US" altLang="zh-TW" dirty="0"/>
              <a:t>client side </a:t>
            </a:r>
            <a:r>
              <a:rPr lang="zh-TW" altLang="en-US" dirty="0"/>
              <a:t>的 </a:t>
            </a:r>
            <a:r>
              <a:rPr lang="en-US" altLang="zh-TW" dirty="0"/>
              <a:t>registry aware http client </a:t>
            </a:r>
            <a:r>
              <a:rPr lang="zh-TW" altLang="en-US" dirty="0"/>
              <a:t>查詢後對選定的 </a:t>
            </a:r>
            <a:r>
              <a:rPr lang="en-US" altLang="zh-TW" dirty="0"/>
              <a:t>service instance</a:t>
            </a:r>
            <a:r>
              <a:rPr lang="zh-TW" altLang="en-US" dirty="0"/>
              <a:t> 提出呼叫要求。</a:t>
            </a:r>
            <a:endParaRPr lang="en-US" altLang="zh-TW" dirty="0"/>
          </a:p>
          <a:p>
            <a:pPr marL="368300" indent="-228600">
              <a:buAutoNum type="arabicPeriod"/>
            </a:pPr>
            <a:r>
              <a:rPr lang="zh-TW" altLang="en-US" dirty="0"/>
              <a:t>若因為各種因素，無法直接對 </a:t>
            </a:r>
            <a:r>
              <a:rPr lang="en-US" altLang="zh-TW" dirty="0"/>
              <a:t>consul </a:t>
            </a:r>
            <a:r>
              <a:rPr lang="zh-TW" altLang="en-US" dirty="0"/>
              <a:t>提出 </a:t>
            </a:r>
            <a:r>
              <a:rPr lang="en-US" altLang="zh-TW" dirty="0"/>
              <a:t>HTTP request </a:t>
            </a:r>
            <a:r>
              <a:rPr lang="zh-TW" altLang="en-US" dirty="0"/>
              <a:t>的話 </a:t>
            </a:r>
            <a:r>
              <a:rPr lang="en-US" altLang="zh-TW" dirty="0"/>
              <a:t>( IT policy, client </a:t>
            </a:r>
            <a:r>
              <a:rPr lang="zh-TW" altLang="en-US" dirty="0"/>
              <a:t>老舊只支援 </a:t>
            </a:r>
            <a:r>
              <a:rPr lang="en-US" altLang="zh-TW" dirty="0"/>
              <a:t>DNS</a:t>
            </a:r>
            <a:r>
              <a:rPr lang="zh-TW" altLang="en-US" dirty="0"/>
              <a:t> 等等</a:t>
            </a:r>
            <a:r>
              <a:rPr lang="en-US" altLang="zh-TW" dirty="0"/>
              <a:t>)</a:t>
            </a:r>
            <a:r>
              <a:rPr lang="zh-TW" altLang="en-US" dirty="0"/>
              <a:t>，</a:t>
            </a:r>
            <a:r>
              <a:rPr lang="en-US" altLang="zh-TW" dirty="0"/>
              <a:t>client </a:t>
            </a:r>
            <a:r>
              <a:rPr lang="zh-TW" altLang="en-US" dirty="0"/>
              <a:t>仍可用最基本的 </a:t>
            </a:r>
            <a:r>
              <a:rPr lang="en-US" altLang="zh-TW" dirty="0"/>
              <a:t>DNS</a:t>
            </a:r>
            <a:r>
              <a:rPr lang="zh-TW" altLang="en-US" dirty="0"/>
              <a:t> 協定 </a:t>
            </a:r>
            <a:r>
              <a:rPr lang="en-US" altLang="zh-TW" dirty="0"/>
              <a:t>(</a:t>
            </a:r>
            <a:r>
              <a:rPr lang="zh-TW" altLang="en-US" dirty="0"/>
              <a:t>絕大部分古老的平台都能支援</a:t>
            </a:r>
            <a:r>
              <a:rPr lang="en-US" altLang="zh-TW" dirty="0"/>
              <a:t>)</a:t>
            </a:r>
            <a:r>
              <a:rPr lang="zh-TW" altLang="en-US" dirty="0"/>
              <a:t> 來存取查詢註冊資料庫。與 </a:t>
            </a:r>
            <a:r>
              <a:rPr lang="en-US" altLang="zh-TW" dirty="0"/>
              <a:t>server side pattern </a:t>
            </a:r>
            <a:r>
              <a:rPr lang="zh-TW" altLang="en-US" dirty="0"/>
              <a:t>不同的是，</a:t>
            </a:r>
            <a:r>
              <a:rPr lang="en-US" altLang="zh-TW" dirty="0"/>
              <a:t>client</a:t>
            </a:r>
            <a:r>
              <a:rPr lang="zh-TW" altLang="en-US" dirty="0"/>
              <a:t> 保有該選用那個 </a:t>
            </a:r>
            <a:r>
              <a:rPr lang="en-US" altLang="zh-TW" dirty="0"/>
              <a:t>instance</a:t>
            </a:r>
            <a:r>
              <a:rPr lang="zh-TW" altLang="en-US" dirty="0"/>
              <a:t> 的決定權，有機會融入 </a:t>
            </a:r>
            <a:r>
              <a:rPr lang="en-US" altLang="zh-TW" dirty="0"/>
              <a:t>business</a:t>
            </a:r>
            <a:r>
              <a:rPr lang="zh-TW" altLang="en-US" dirty="0"/>
              <a:t> </a:t>
            </a:r>
            <a:r>
              <a:rPr lang="en-US" altLang="zh-TW" dirty="0"/>
              <a:t>logic</a:t>
            </a:r>
            <a:r>
              <a:rPr lang="zh-TW" altLang="en-US" dirty="0"/>
              <a:t> 的考量。</a:t>
            </a:r>
          </a:p>
        </p:txBody>
      </p:sp>
    </p:spTree>
    <p:extLst>
      <p:ext uri="{BB962C8B-B14F-4D97-AF65-F5344CB8AC3E}">
        <p14:creationId xmlns:p14="http://schemas.microsoft.com/office/powerpoint/2010/main" val="78291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Service Discovery </a:t>
            </a:r>
            <a:r>
              <a:rPr lang="zh-TW" altLang="en-US" dirty="0" smtClean="0"/>
              <a:t>是微服務用的 </a:t>
            </a:r>
            <a:r>
              <a:rPr lang="en-US" altLang="zh-TW" dirty="0" smtClean="0"/>
              <a:t>DNS</a:t>
            </a:r>
            <a:r>
              <a:rPr lang="zh-TW" altLang="en-US" dirty="0" smtClean="0"/>
              <a:t>，更精準的協助服務定位另一個服務的基礎建設</a:t>
            </a:r>
            <a:endParaRPr lang="en-US" dirty="0"/>
          </a:p>
        </p:txBody>
      </p:sp>
    </p:spTree>
    <p:extLst>
      <p:ext uri="{BB962C8B-B14F-4D97-AF65-F5344CB8AC3E}">
        <p14:creationId xmlns:p14="http://schemas.microsoft.com/office/powerpoint/2010/main" val="3469583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smtClean="0"/>
              <a:t>第一步份基本的架構，看來 </a:t>
            </a:r>
            <a:r>
              <a:rPr lang="en-US" altLang="zh-TW" dirty="0" smtClean="0"/>
              <a:t>server</a:t>
            </a:r>
            <a:r>
              <a:rPr lang="zh-TW" altLang="en-US" dirty="0" smtClean="0"/>
              <a:t> </a:t>
            </a:r>
            <a:r>
              <a:rPr lang="en-US" altLang="zh-TW" dirty="0" smtClean="0"/>
              <a:t>side</a:t>
            </a:r>
            <a:r>
              <a:rPr lang="zh-TW" altLang="en-US" dirty="0" smtClean="0"/>
              <a:t> </a:t>
            </a:r>
            <a:r>
              <a:rPr lang="en-US" altLang="zh-TW" dirty="0" smtClean="0"/>
              <a:t>discovery</a:t>
            </a:r>
            <a:r>
              <a:rPr lang="zh-TW" altLang="en-US" dirty="0" smtClean="0"/>
              <a:t> </a:t>
            </a:r>
            <a:r>
              <a:rPr lang="en-US" altLang="zh-TW" dirty="0" smtClean="0"/>
              <a:t>pattern</a:t>
            </a:r>
            <a:r>
              <a:rPr lang="zh-TW" altLang="en-US" dirty="0" smtClean="0"/>
              <a:t> 似乎是較理想可靠的方案。進階的部分我們來看看那些場景讓你必須認真考慮 </a:t>
            </a:r>
            <a:r>
              <a:rPr lang="en-US" altLang="zh-TW" dirty="0" smtClean="0"/>
              <a:t>client</a:t>
            </a:r>
            <a:r>
              <a:rPr lang="zh-TW" altLang="en-US" dirty="0" smtClean="0"/>
              <a:t> </a:t>
            </a:r>
            <a:r>
              <a:rPr lang="en-US" altLang="zh-TW" dirty="0" smtClean="0"/>
              <a:t>side</a:t>
            </a:r>
            <a:r>
              <a:rPr lang="zh-TW" altLang="en-US" dirty="0" smtClean="0"/>
              <a:t> </a:t>
            </a:r>
            <a:r>
              <a:rPr lang="en-US" altLang="zh-TW" dirty="0" smtClean="0"/>
              <a:t>discovery</a:t>
            </a:r>
            <a:r>
              <a:rPr lang="zh-TW" altLang="en-US" dirty="0" smtClean="0"/>
              <a:t> </a:t>
            </a:r>
            <a:r>
              <a:rPr lang="en-US" altLang="zh-TW" dirty="0" smtClean="0"/>
              <a:t>pattern</a:t>
            </a:r>
            <a:r>
              <a:rPr lang="zh-TW" altLang="en-US" dirty="0" smtClean="0"/>
              <a:t> </a:t>
            </a:r>
            <a:r>
              <a:rPr lang="en-US" altLang="zh-TW" dirty="0" smtClean="0"/>
              <a:t>..</a:t>
            </a:r>
          </a:p>
          <a:p>
            <a:pPr marL="139700" indent="0">
              <a:buNone/>
            </a:pPr>
            <a:r>
              <a:rPr lang="en-US" altLang="zh-TW" dirty="0" smtClean="0"/>
              <a:t>91APP </a:t>
            </a:r>
            <a:r>
              <a:rPr lang="zh-TW" altLang="en-US" dirty="0" smtClean="0"/>
              <a:t>經營跨國、跨境、電商及新零售</a:t>
            </a:r>
            <a:r>
              <a:rPr lang="en-US" altLang="zh-TW" dirty="0" smtClean="0"/>
              <a:t>OMO</a:t>
            </a:r>
            <a:r>
              <a:rPr lang="zh-TW" altLang="en-US" dirty="0" smtClean="0"/>
              <a:t>的 </a:t>
            </a:r>
            <a:r>
              <a:rPr lang="en-US" altLang="zh-TW" dirty="0" smtClean="0"/>
              <a:t>SaaS</a:t>
            </a:r>
            <a:r>
              <a:rPr lang="zh-TW" altLang="en-US" dirty="0" smtClean="0"/>
              <a:t> 解決方案服務商。我們面臨到各種 </a:t>
            </a:r>
            <a:r>
              <a:rPr lang="en-US" altLang="zh-TW" dirty="0" smtClean="0"/>
              <a:t>“</a:t>
            </a:r>
            <a:r>
              <a:rPr lang="zh-TW" altLang="en-US" dirty="0" smtClean="0"/>
              <a:t>同樣的服務</a:t>
            </a:r>
            <a:r>
              <a:rPr lang="en-US" altLang="zh-TW" dirty="0" smtClean="0"/>
              <a:t>”</a:t>
            </a:r>
            <a:r>
              <a:rPr lang="zh-TW" altLang="en-US" dirty="0" smtClean="0"/>
              <a:t>，但是必須有不同的 </a:t>
            </a:r>
            <a:r>
              <a:rPr lang="en-US" altLang="zh-TW" dirty="0" err="1" smtClean="0"/>
              <a:t>redir</a:t>
            </a:r>
            <a:r>
              <a:rPr lang="zh-TW" altLang="en-US" dirty="0" smtClean="0"/>
              <a:t> </a:t>
            </a:r>
            <a:r>
              <a:rPr lang="en-US" altLang="zh-TW" dirty="0" smtClean="0"/>
              <a:t>policy</a:t>
            </a:r>
            <a:r>
              <a:rPr lang="zh-TW" altLang="en-US" dirty="0" smtClean="0"/>
              <a:t> 問題。例如</a:t>
            </a:r>
            <a:r>
              <a:rPr lang="en-US" altLang="zh-TW" dirty="0" smtClean="0"/>
              <a:t>:</a:t>
            </a:r>
          </a:p>
          <a:p>
            <a:pPr marL="139700" indent="0">
              <a:buNone/>
            </a:pPr>
            <a:endParaRPr lang="en-US" altLang="zh-TW" dirty="0" smtClean="0"/>
          </a:p>
          <a:p>
            <a:pPr marL="368300" indent="-228600">
              <a:buAutoNum type="arabicPeriod"/>
            </a:pPr>
            <a:r>
              <a:rPr lang="zh-TW" altLang="en-US" dirty="0" smtClean="0"/>
              <a:t>隔離；</a:t>
            </a:r>
            <a:r>
              <a:rPr lang="en-US" altLang="zh-TW" dirty="0" smtClean="0"/>
              <a:t>50</a:t>
            </a:r>
            <a:r>
              <a:rPr lang="zh-TW" altLang="en-US" dirty="0" smtClean="0"/>
              <a:t>台購物車結帳時，必須對後端的訂單系統有大量的 </a:t>
            </a:r>
            <a:r>
              <a:rPr lang="en-US" altLang="zh-TW" dirty="0" smtClean="0"/>
              <a:t>request (</a:t>
            </a:r>
            <a:r>
              <a:rPr lang="zh-TW" altLang="en-US" dirty="0" smtClean="0"/>
              <a:t>假設這是最吃資源的環節</a:t>
            </a:r>
            <a:r>
              <a:rPr lang="en-US" altLang="zh-TW" dirty="0" smtClean="0"/>
              <a:t>)</a:t>
            </a:r>
            <a:r>
              <a:rPr lang="zh-TW" altLang="en-US" dirty="0" smtClean="0"/>
              <a:t>；須確保某些客戶在後端有獨立的運算資源 </a:t>
            </a:r>
            <a:r>
              <a:rPr lang="en-US" altLang="zh-TW" dirty="0" smtClean="0"/>
              <a:t>(SLA</a:t>
            </a:r>
            <a:r>
              <a:rPr lang="zh-TW" altLang="en-US" dirty="0" smtClean="0"/>
              <a:t>保證、實體隔離、</a:t>
            </a:r>
            <a:r>
              <a:rPr lang="en-US" altLang="zh-TW" dirty="0" smtClean="0"/>
              <a:t>DDOS</a:t>
            </a:r>
            <a:r>
              <a:rPr lang="zh-TW" altLang="en-US" dirty="0" smtClean="0"/>
              <a:t>影響範圍隔離等等</a:t>
            </a:r>
            <a:r>
              <a:rPr lang="en-US" altLang="zh-TW" dirty="0" smtClean="0"/>
              <a:t>)</a:t>
            </a:r>
            <a:r>
              <a:rPr lang="zh-TW" altLang="en-US" dirty="0" smtClean="0"/>
              <a:t>。標準化的 </a:t>
            </a:r>
            <a:r>
              <a:rPr lang="en-US" altLang="zh-TW" dirty="0" smtClean="0"/>
              <a:t>ELB</a:t>
            </a:r>
            <a:r>
              <a:rPr lang="zh-TW" altLang="en-US" dirty="0" smtClean="0"/>
              <a:t> 無法做出這樣的區隔。</a:t>
            </a:r>
            <a:endParaRPr lang="en-US" altLang="zh-TW" dirty="0" smtClean="0"/>
          </a:p>
          <a:p>
            <a:pPr marL="368300" indent="-228600">
              <a:buAutoNum type="arabicPeriod"/>
            </a:pPr>
            <a:r>
              <a:rPr lang="zh-TW" altLang="en-US" dirty="0" smtClean="0"/>
              <a:t>維度</a:t>
            </a:r>
            <a:r>
              <a:rPr lang="en-US" altLang="zh-TW" dirty="0" smtClean="0"/>
              <a:t>:</a:t>
            </a:r>
            <a:r>
              <a:rPr lang="zh-TW" altLang="en-US" dirty="0" smtClean="0"/>
              <a:t> 客戶</a:t>
            </a:r>
            <a:r>
              <a:rPr lang="en-US" altLang="zh-TW" dirty="0" smtClean="0"/>
              <a:t>(SHOP)</a:t>
            </a:r>
            <a:r>
              <a:rPr lang="zh-TW" altLang="en-US" dirty="0" smtClean="0"/>
              <a:t>、市場</a:t>
            </a:r>
            <a:r>
              <a:rPr lang="en-US" altLang="zh-TW" dirty="0" smtClean="0"/>
              <a:t>(</a:t>
            </a:r>
            <a:r>
              <a:rPr lang="zh-TW" altLang="en-US" dirty="0" smtClean="0"/>
              <a:t>國家</a:t>
            </a:r>
            <a:r>
              <a:rPr lang="en-US" altLang="zh-TW" dirty="0" smtClean="0"/>
              <a:t>)</a:t>
            </a:r>
            <a:r>
              <a:rPr lang="zh-TW" altLang="en-US" dirty="0" smtClean="0"/>
              <a:t>、地理區域</a:t>
            </a:r>
            <a:r>
              <a:rPr lang="en-US" altLang="zh-TW" dirty="0" smtClean="0"/>
              <a:t>(</a:t>
            </a:r>
            <a:r>
              <a:rPr lang="zh-TW" altLang="en-US" dirty="0" smtClean="0"/>
              <a:t>時區、洲</a:t>
            </a:r>
            <a:r>
              <a:rPr lang="en-US" altLang="zh-TW" dirty="0" smtClean="0"/>
              <a:t>)</a:t>
            </a:r>
            <a:r>
              <a:rPr lang="zh-TW" altLang="en-US" dirty="0" smtClean="0"/>
              <a:t>、資料中心</a:t>
            </a:r>
            <a:r>
              <a:rPr lang="en-US" altLang="zh-TW" dirty="0" smtClean="0"/>
              <a:t>(JP</a:t>
            </a:r>
            <a:r>
              <a:rPr lang="zh-TW" altLang="en-US" dirty="0" smtClean="0"/>
              <a:t>、</a:t>
            </a:r>
            <a:r>
              <a:rPr lang="en-US" altLang="zh-TW" dirty="0" smtClean="0"/>
              <a:t>SG</a:t>
            </a:r>
            <a:r>
              <a:rPr lang="zh-TW" altLang="en-US" dirty="0" smtClean="0"/>
              <a:t>、</a:t>
            </a:r>
            <a:r>
              <a:rPr lang="en-US" altLang="zh-TW" dirty="0" smtClean="0"/>
              <a:t>US)</a:t>
            </a:r>
            <a:r>
              <a:rPr lang="zh-TW" altLang="en-US" dirty="0" smtClean="0"/>
              <a:t>、訂閱</a:t>
            </a:r>
            <a:r>
              <a:rPr lang="en-US" altLang="zh-TW" dirty="0" smtClean="0"/>
              <a:t>(</a:t>
            </a:r>
            <a:r>
              <a:rPr lang="zh-TW" altLang="en-US" dirty="0" smtClean="0"/>
              <a:t>層級</a:t>
            </a:r>
            <a:r>
              <a:rPr lang="en-US" altLang="zh-TW" dirty="0" smtClean="0"/>
              <a:t>)…</a:t>
            </a:r>
          </a:p>
          <a:p>
            <a:pPr marL="139700" indent="0">
              <a:buNone/>
            </a:pPr>
            <a:endParaRPr lang="en-US" altLang="zh-TW" dirty="0" smtClean="0"/>
          </a:p>
          <a:p>
            <a:pPr marL="139700" indent="0">
              <a:buNone/>
            </a:pPr>
            <a:endParaRPr lang="en-US" altLang="zh-TW" dirty="0" smtClean="0"/>
          </a:p>
          <a:p>
            <a:pPr marL="139700" indent="0">
              <a:buNone/>
            </a:pPr>
            <a:endParaRPr lang="en-US" altLang="zh-TW" dirty="0" smtClean="0"/>
          </a:p>
          <a:p>
            <a:pPr marL="139700" indent="0">
              <a:buNone/>
            </a:pPr>
            <a:endParaRPr lang="en-US" altLang="zh-TW" dirty="0" smtClean="0"/>
          </a:p>
          <a:p>
            <a:pPr marL="139700" indent="0">
              <a:buNone/>
            </a:pPr>
            <a:r>
              <a:rPr lang="en-US" altLang="zh-TW" dirty="0" smtClean="0"/>
              <a:t>Data </a:t>
            </a:r>
            <a:r>
              <a:rPr lang="en-US" altLang="zh-TW" dirty="0"/>
              <a:t>Center / Region / Availability Zone -&gt; </a:t>
            </a:r>
            <a:r>
              <a:rPr lang="zh-TW" altLang="en-US" dirty="0"/>
              <a:t>物理上的區隔</a:t>
            </a:r>
            <a:endParaRPr lang="en-US" altLang="zh-TW" dirty="0"/>
          </a:p>
          <a:p>
            <a:pPr marL="139700" indent="0">
              <a:buNone/>
            </a:pPr>
            <a:r>
              <a:rPr lang="en-US" altLang="zh-TW" dirty="0"/>
              <a:t>Country / Market -&gt; </a:t>
            </a:r>
            <a:r>
              <a:rPr lang="zh-TW" altLang="en-US" dirty="0"/>
              <a:t>業務上的區隔</a:t>
            </a:r>
            <a:endParaRPr lang="en-US" altLang="zh-TW" dirty="0"/>
          </a:p>
          <a:p>
            <a:pPr marL="139700" indent="0">
              <a:buNone/>
            </a:pPr>
            <a:r>
              <a:rPr lang="en-US" altLang="zh-TW" dirty="0"/>
              <a:t>Free / Standard / Enterprise / Private Isolation -&gt; </a:t>
            </a:r>
            <a:r>
              <a:rPr lang="zh-TW" altLang="en-US" dirty="0"/>
              <a:t>安全性、</a:t>
            </a:r>
            <a:r>
              <a:rPr lang="en-US" altLang="zh-TW" dirty="0"/>
              <a:t>SLA</a:t>
            </a:r>
            <a:r>
              <a:rPr lang="zh-TW" altLang="en-US" dirty="0"/>
              <a:t>、效能上的區隔</a:t>
            </a:r>
            <a:endParaRPr lang="en-US" altLang="zh-TW" dirty="0"/>
          </a:p>
          <a:p>
            <a:pPr marL="139700" indent="0">
              <a:buNone/>
            </a:pPr>
            <a:r>
              <a:rPr lang="zh-TW" altLang="en-US" dirty="0"/>
              <a:t>不同的區隔、同樣的服務 該如何配置與管理</a:t>
            </a:r>
            <a:r>
              <a:rPr lang="en-US" altLang="zh-TW" dirty="0"/>
              <a:t>?</a:t>
            </a:r>
            <a:r>
              <a:rPr lang="zh-TW" altLang="en-US" dirty="0"/>
              <a:t> 該如何互相備援</a:t>
            </a:r>
            <a:r>
              <a:rPr lang="en-US" altLang="zh-TW" dirty="0"/>
              <a:t>?</a:t>
            </a:r>
            <a:r>
              <a:rPr lang="zh-TW" altLang="en-US" dirty="0"/>
              <a:t> </a:t>
            </a:r>
            <a:r>
              <a:rPr lang="en-US" altLang="zh-TW" dirty="0"/>
              <a:t>(DNS</a:t>
            </a:r>
            <a:r>
              <a:rPr lang="zh-TW" altLang="en-US" dirty="0"/>
              <a:t> </a:t>
            </a:r>
            <a:r>
              <a:rPr lang="en-US" altLang="zh-TW" dirty="0"/>
              <a:t>+</a:t>
            </a:r>
            <a:r>
              <a:rPr lang="zh-TW" altLang="en-US" dirty="0"/>
              <a:t> </a:t>
            </a:r>
            <a:r>
              <a:rPr lang="en-US" altLang="zh-TW" dirty="0"/>
              <a:t>LB</a:t>
            </a:r>
            <a:r>
              <a:rPr lang="zh-TW" altLang="en-US" dirty="0"/>
              <a:t> 能做得到嗎</a:t>
            </a:r>
            <a:r>
              <a:rPr lang="en-US" altLang="zh-TW" dirty="0"/>
              <a:t>?)</a:t>
            </a:r>
            <a:endParaRPr lang="zh-TW" altLang="en-US" dirty="0"/>
          </a:p>
        </p:txBody>
      </p:sp>
    </p:spTree>
    <p:extLst>
      <p:ext uri="{BB962C8B-B14F-4D97-AF65-F5344CB8AC3E}">
        <p14:creationId xmlns:p14="http://schemas.microsoft.com/office/powerpoint/2010/main" val="432434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Slack</a:t>
            </a:r>
            <a:r>
              <a:rPr lang="en-US" baseline="0" dirty="0" smtClean="0"/>
              <a:t> </a:t>
            </a:r>
            <a:r>
              <a:rPr lang="zh-TW" altLang="en-US" baseline="0" dirty="0" smtClean="0"/>
              <a:t>的服務，為 </a:t>
            </a:r>
            <a:r>
              <a:rPr lang="en-US" altLang="zh-TW" baseline="0" dirty="0" smtClean="0"/>
              <a:t>PLUS</a:t>
            </a:r>
            <a:r>
              <a:rPr lang="zh-TW" altLang="en-US" baseline="0" dirty="0" smtClean="0"/>
              <a:t> 的客戶提供較高的 </a:t>
            </a:r>
            <a:r>
              <a:rPr lang="en-US" altLang="zh-TW" baseline="0" dirty="0" smtClean="0"/>
              <a:t>SLA</a:t>
            </a:r>
            <a:r>
              <a:rPr lang="zh-TW" altLang="en-US" baseline="0" dirty="0" smtClean="0"/>
              <a:t>。</a:t>
            </a:r>
            <a:r>
              <a:rPr lang="en-US" altLang="zh-TW" baseline="0" dirty="0" smtClean="0"/>
              <a:t>SLA</a:t>
            </a:r>
            <a:r>
              <a:rPr lang="zh-TW" altLang="en-US" baseline="0" dirty="0" smtClean="0"/>
              <a:t> 是要花錢的，如何替不同等級的客戶提供不同的 </a:t>
            </a:r>
            <a:r>
              <a:rPr lang="en-US" altLang="zh-TW" baseline="0" dirty="0" smtClean="0"/>
              <a:t>SLA</a:t>
            </a:r>
            <a:r>
              <a:rPr lang="zh-TW" altLang="en-US" baseline="0" dirty="0" smtClean="0"/>
              <a:t> </a:t>
            </a:r>
            <a:r>
              <a:rPr lang="en-US" altLang="zh-TW" baseline="0" dirty="0" smtClean="0"/>
              <a:t>?</a:t>
            </a:r>
          </a:p>
          <a:p>
            <a:pPr marL="139700" indent="0">
              <a:buNone/>
            </a:pPr>
            <a:endParaRPr lang="en-US" baseline="0" dirty="0" smtClean="0"/>
          </a:p>
          <a:p>
            <a:pPr marL="139700" indent="0">
              <a:buNone/>
            </a:pPr>
            <a:r>
              <a:rPr lang="zh-TW" altLang="en-US" baseline="0" dirty="0" smtClean="0"/>
              <a:t>可能有兩類做法，之一是當 </a:t>
            </a:r>
            <a:r>
              <a:rPr lang="en-US" altLang="zh-TW" baseline="0" dirty="0" smtClean="0"/>
              <a:t>SLA</a:t>
            </a:r>
            <a:r>
              <a:rPr lang="zh-TW" altLang="en-US" baseline="0" dirty="0" smtClean="0"/>
              <a:t> 未達標準時，只有 </a:t>
            </a:r>
            <a:r>
              <a:rPr lang="en-US" altLang="zh-TW" baseline="0" dirty="0" smtClean="0"/>
              <a:t>PLUS</a:t>
            </a:r>
            <a:r>
              <a:rPr lang="zh-TW" altLang="en-US" baseline="0" dirty="0" smtClean="0"/>
              <a:t> 客戶可以得到補償 </a:t>
            </a:r>
            <a:r>
              <a:rPr lang="en-US" altLang="zh-TW" baseline="0" dirty="0" smtClean="0"/>
              <a:t>=&gt;</a:t>
            </a:r>
            <a:r>
              <a:rPr lang="zh-TW" altLang="en-US" baseline="0" dirty="0" smtClean="0"/>
              <a:t> 服務不同，系統相同</a:t>
            </a:r>
            <a:endParaRPr lang="en-US" altLang="zh-TW" baseline="0" dirty="0" smtClean="0"/>
          </a:p>
          <a:p>
            <a:pPr marL="139700" indent="0">
              <a:buNone/>
            </a:pPr>
            <a:r>
              <a:rPr lang="zh-TW" altLang="en-US" baseline="0" dirty="0" smtClean="0"/>
              <a:t>另一是針對 </a:t>
            </a:r>
            <a:r>
              <a:rPr lang="en-US" altLang="zh-TW" baseline="0" dirty="0" smtClean="0"/>
              <a:t>PLUS </a:t>
            </a:r>
            <a:r>
              <a:rPr lang="zh-TW" altLang="en-US" baseline="0" dirty="0" smtClean="0"/>
              <a:t>客戶，有專屬的 </a:t>
            </a:r>
            <a:r>
              <a:rPr lang="en-US" altLang="zh-TW" baseline="0" dirty="0" smtClean="0"/>
              <a:t>SERVER</a:t>
            </a:r>
            <a:r>
              <a:rPr lang="zh-TW" altLang="en-US" baseline="0" dirty="0" smtClean="0"/>
              <a:t>，配置較高等級的異地備援等等機制，從架構面就提供較高的 </a:t>
            </a:r>
            <a:r>
              <a:rPr lang="en-US" altLang="zh-TW" baseline="0" dirty="0" smtClean="0"/>
              <a:t>SLA</a:t>
            </a:r>
          </a:p>
          <a:p>
            <a:pPr marL="139700" indent="0">
              <a:buNone/>
            </a:pPr>
            <a:endParaRPr lang="en-US" baseline="0" dirty="0" smtClean="0"/>
          </a:p>
          <a:p>
            <a:pPr marL="139700" indent="0">
              <a:buNone/>
            </a:pPr>
            <a:r>
              <a:rPr lang="zh-TW" altLang="en-US" baseline="0" dirty="0" smtClean="0"/>
              <a:t>另一個案例是 </a:t>
            </a:r>
            <a:r>
              <a:rPr lang="en-US" altLang="zh-TW" baseline="0" dirty="0" smtClean="0"/>
              <a:t>Multi-Tenancy, </a:t>
            </a:r>
            <a:r>
              <a:rPr lang="zh-TW" altLang="en-US" baseline="0" dirty="0" smtClean="0"/>
              <a:t>部分客戶願意支付較高的費用，換取較高的 </a:t>
            </a:r>
            <a:r>
              <a:rPr lang="en-US" altLang="zh-TW" baseline="0" dirty="0" smtClean="0"/>
              <a:t>SLA</a:t>
            </a:r>
            <a:r>
              <a:rPr lang="zh-TW" altLang="en-US" baseline="0" dirty="0" smtClean="0"/>
              <a:t>，甚至是獨立的設備或是 </a:t>
            </a:r>
            <a:r>
              <a:rPr lang="en-US" altLang="zh-TW" baseline="0" dirty="0" smtClean="0"/>
              <a:t>DB</a:t>
            </a:r>
            <a:r>
              <a:rPr lang="zh-TW" altLang="en-US" baseline="0" dirty="0" smtClean="0"/>
              <a:t>。</a:t>
            </a:r>
            <a:r>
              <a:rPr lang="en-US" altLang="zh-TW" baseline="0" dirty="0" smtClean="0"/>
              <a:t>SD</a:t>
            </a:r>
            <a:r>
              <a:rPr lang="zh-TW" altLang="en-US" baseline="0" dirty="0" smtClean="0"/>
              <a:t> 該如何面對這樣的客戶需求</a:t>
            </a:r>
            <a:r>
              <a:rPr lang="en-US" altLang="zh-TW" baseline="0" dirty="0" smtClean="0"/>
              <a:t>?</a:t>
            </a:r>
            <a:endParaRPr lang="en-US" dirty="0"/>
          </a:p>
        </p:txBody>
      </p:sp>
    </p:spTree>
    <p:extLst>
      <p:ext uri="{BB962C8B-B14F-4D97-AF65-F5344CB8AC3E}">
        <p14:creationId xmlns:p14="http://schemas.microsoft.com/office/powerpoint/2010/main" val="4035525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有很多邏輯，都有辦法透過 </a:t>
            </a:r>
            <a:r>
              <a:rPr lang="en-US" altLang="zh-TW" dirty="0"/>
              <a:t>infra</a:t>
            </a:r>
            <a:r>
              <a:rPr lang="zh-TW" altLang="en-US" dirty="0"/>
              <a:t> </a:t>
            </a:r>
            <a:r>
              <a:rPr lang="en-US" altLang="zh-TW" dirty="0"/>
              <a:t>/</a:t>
            </a:r>
            <a:r>
              <a:rPr lang="zh-TW" altLang="en-US" dirty="0"/>
              <a:t> </a:t>
            </a:r>
            <a:r>
              <a:rPr lang="en-US" altLang="zh-TW" dirty="0"/>
              <a:t>network</a:t>
            </a:r>
            <a:r>
              <a:rPr lang="zh-TW" altLang="en-US" dirty="0"/>
              <a:t> 的層面處理。不是要大家捨棄這些可靠的網路設備不用，改成自己寫 </a:t>
            </a:r>
            <a:r>
              <a:rPr lang="en-US" altLang="zh-TW" dirty="0"/>
              <a:t>code</a:t>
            </a:r>
            <a:r>
              <a:rPr lang="zh-TW" altLang="en-US" dirty="0"/>
              <a:t> 控制。</a:t>
            </a:r>
            <a:endParaRPr lang="en-US" altLang="zh-TW" dirty="0"/>
          </a:p>
          <a:p>
            <a:pPr marL="139700" indent="0">
              <a:buNone/>
            </a:pPr>
            <a:endParaRPr lang="en-US" altLang="zh-TW" dirty="0"/>
          </a:p>
          <a:p>
            <a:pPr marL="139700" indent="0">
              <a:buNone/>
            </a:pPr>
            <a:r>
              <a:rPr lang="zh-TW" altLang="en-US" dirty="0"/>
              <a:t>正確的考量應該是</a:t>
            </a:r>
            <a:r>
              <a:rPr lang="en-US" altLang="zh-TW" dirty="0"/>
              <a:t>:</a:t>
            </a:r>
            <a:r>
              <a:rPr lang="zh-TW" altLang="en-US" dirty="0"/>
              <a:t> 只有在有必要時 </a:t>
            </a:r>
            <a:r>
              <a:rPr lang="en-US" altLang="zh-TW" dirty="0"/>
              <a:t>(</a:t>
            </a:r>
            <a:r>
              <a:rPr lang="zh-TW" altLang="en-US" dirty="0"/>
              <a:t>通常是 </a:t>
            </a:r>
            <a:r>
              <a:rPr lang="en-US" altLang="zh-TW" dirty="0"/>
              <a:t>routing </a:t>
            </a:r>
            <a:r>
              <a:rPr lang="zh-TW" altLang="en-US" dirty="0"/>
              <a:t>的規則必須高度跟商業邏輯相關，難以透過網路層面處理</a:t>
            </a:r>
            <a:r>
              <a:rPr lang="en-US" altLang="zh-TW" dirty="0"/>
              <a:t>)</a:t>
            </a:r>
            <a:r>
              <a:rPr lang="zh-TW" altLang="en-US" dirty="0"/>
              <a:t>，透過 </a:t>
            </a:r>
            <a:r>
              <a:rPr lang="en-US" altLang="zh-TW" dirty="0"/>
              <a:t>client side </a:t>
            </a:r>
            <a:r>
              <a:rPr lang="zh-TW" altLang="en-US" dirty="0"/>
              <a:t>處理這個層面的問題可以給開發團隊多一種選擇。</a:t>
            </a:r>
          </a:p>
        </p:txBody>
      </p:sp>
    </p:spTree>
    <p:extLst>
      <p:ext uri="{BB962C8B-B14F-4D97-AF65-F5344CB8AC3E}">
        <p14:creationId xmlns:p14="http://schemas.microsoft.com/office/powerpoint/2010/main" val="4021514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優點</a:t>
            </a:r>
            <a:r>
              <a:rPr lang="en-US" altLang="zh-TW" dirty="0"/>
              <a:t>:</a:t>
            </a:r>
            <a:r>
              <a:rPr lang="zh-TW" altLang="en-US" dirty="0"/>
              <a:t> 網路架構對於 </a:t>
            </a:r>
            <a:r>
              <a:rPr lang="en-US" altLang="zh-TW" dirty="0"/>
              <a:t>Service</a:t>
            </a:r>
            <a:r>
              <a:rPr lang="zh-TW" altLang="en-US" dirty="0"/>
              <a:t> 是完全透明的。</a:t>
            </a:r>
            <a:endParaRPr lang="en-US" altLang="zh-TW" dirty="0"/>
          </a:p>
          <a:p>
            <a:pPr marL="139700" indent="0">
              <a:buNone/>
            </a:pPr>
            <a:endParaRPr lang="en-US" dirty="0"/>
          </a:p>
          <a:p>
            <a:pPr marL="139700" indent="0">
              <a:buNone/>
            </a:pPr>
            <a:r>
              <a:rPr lang="en-US" dirty="0"/>
              <a:t>Service A </a:t>
            </a:r>
            <a:r>
              <a:rPr lang="zh-TW" altLang="en-US" dirty="0"/>
              <a:t>只管再 </a:t>
            </a:r>
            <a:r>
              <a:rPr lang="en-US" altLang="zh-TW" dirty="0"/>
              <a:t>127.0.0.1:80</a:t>
            </a:r>
            <a:r>
              <a:rPr lang="zh-TW" altLang="en-US" dirty="0"/>
              <a:t> 提供服務，要呼叫 </a:t>
            </a:r>
            <a:r>
              <a:rPr lang="en-US" altLang="zh-TW" dirty="0"/>
              <a:t>Service B </a:t>
            </a:r>
            <a:r>
              <a:rPr lang="zh-TW" altLang="en-US" dirty="0"/>
              <a:t>只管對 </a:t>
            </a:r>
            <a:r>
              <a:rPr lang="en-US" altLang="zh-TW" dirty="0"/>
              <a:t>127.0.0.1:8000</a:t>
            </a:r>
            <a:r>
              <a:rPr lang="zh-TW" altLang="en-US" dirty="0"/>
              <a:t> 呼叫。</a:t>
            </a:r>
            <a:endParaRPr lang="en-US" altLang="zh-TW" dirty="0"/>
          </a:p>
          <a:p>
            <a:pPr marL="139700" indent="0">
              <a:buNone/>
            </a:pPr>
            <a:r>
              <a:rPr lang="en-US" altLang="zh-TW" dirty="0"/>
              <a:t>SIDECAR</a:t>
            </a:r>
            <a:r>
              <a:rPr lang="zh-TW" altLang="en-US" dirty="0"/>
              <a:t> </a:t>
            </a:r>
            <a:r>
              <a:rPr lang="en-US" altLang="zh-TW" dirty="0"/>
              <a:t>LB</a:t>
            </a:r>
            <a:r>
              <a:rPr lang="zh-TW" altLang="en-US" dirty="0"/>
              <a:t> 會負責到 </a:t>
            </a:r>
            <a:r>
              <a:rPr lang="en-US" altLang="zh-TW" dirty="0"/>
              <a:t>SD</a:t>
            </a:r>
            <a:r>
              <a:rPr lang="zh-TW" altLang="en-US" dirty="0"/>
              <a:t> 查詢 </a:t>
            </a:r>
            <a:r>
              <a:rPr lang="en-US" altLang="zh-TW" dirty="0"/>
              <a:t>Service</a:t>
            </a:r>
            <a:r>
              <a:rPr lang="zh-TW" altLang="en-US" dirty="0"/>
              <a:t> </a:t>
            </a:r>
            <a:r>
              <a:rPr lang="en-US" altLang="zh-TW" dirty="0"/>
              <a:t>B</a:t>
            </a:r>
            <a:r>
              <a:rPr lang="zh-TW" altLang="en-US" dirty="0"/>
              <a:t> 的資訊，並且 </a:t>
            </a:r>
            <a:r>
              <a:rPr lang="en-US" altLang="zh-TW" dirty="0"/>
              <a:t>REDIR</a:t>
            </a:r>
            <a:r>
              <a:rPr lang="zh-TW" altLang="en-US" dirty="0"/>
              <a:t> </a:t>
            </a:r>
            <a:r>
              <a:rPr lang="en-US" altLang="zh-TW" dirty="0"/>
              <a:t>(</a:t>
            </a:r>
            <a:r>
              <a:rPr lang="zh-TW" altLang="en-US" dirty="0"/>
              <a:t>如同一般的 </a:t>
            </a:r>
            <a:r>
              <a:rPr lang="en-US" altLang="zh-TW" dirty="0"/>
              <a:t>LB</a:t>
            </a:r>
            <a:r>
              <a:rPr lang="zh-TW" altLang="en-US" dirty="0"/>
              <a:t> 行為</a:t>
            </a:r>
            <a:r>
              <a:rPr lang="en-US" altLang="zh-TW" dirty="0"/>
              <a:t>)</a:t>
            </a:r>
            <a:r>
              <a:rPr lang="zh-TW" altLang="en-US" dirty="0"/>
              <a:t> 轉到正確的 </a:t>
            </a:r>
            <a:r>
              <a:rPr lang="en-US" altLang="zh-TW" dirty="0"/>
              <a:t>Service</a:t>
            </a:r>
            <a:r>
              <a:rPr lang="zh-TW" altLang="en-US" dirty="0"/>
              <a:t> </a:t>
            </a:r>
            <a:r>
              <a:rPr lang="en-US" altLang="zh-TW" dirty="0"/>
              <a:t>B</a:t>
            </a:r>
          </a:p>
          <a:p>
            <a:pPr marL="139700" indent="0">
              <a:buNone/>
            </a:pPr>
            <a:endParaRPr lang="en-US" dirty="0"/>
          </a:p>
          <a:p>
            <a:pPr marL="139700" indent="0">
              <a:buNone/>
            </a:pPr>
            <a:r>
              <a:rPr lang="en-US" dirty="0"/>
              <a:t>Service B </a:t>
            </a:r>
            <a:r>
              <a:rPr lang="zh-TW" altLang="en-US" dirty="0"/>
              <a:t>的 </a:t>
            </a:r>
            <a:r>
              <a:rPr lang="en-US" altLang="zh-TW" dirty="0"/>
              <a:t>RP</a:t>
            </a:r>
            <a:r>
              <a:rPr lang="zh-TW" altLang="en-US" dirty="0"/>
              <a:t> 可以動態 </a:t>
            </a:r>
            <a:r>
              <a:rPr lang="en-US" altLang="zh-TW" dirty="0"/>
              <a:t>allocate</a:t>
            </a:r>
            <a:r>
              <a:rPr lang="zh-TW" altLang="en-US" dirty="0"/>
              <a:t> </a:t>
            </a:r>
            <a:r>
              <a:rPr lang="en-US" altLang="zh-TW" dirty="0"/>
              <a:t>port,</a:t>
            </a:r>
            <a:r>
              <a:rPr lang="zh-TW" altLang="en-US" dirty="0"/>
              <a:t> 並且代為到 </a:t>
            </a:r>
            <a:r>
              <a:rPr lang="en-US" altLang="zh-TW" dirty="0"/>
              <a:t>SD</a:t>
            </a:r>
            <a:r>
              <a:rPr lang="zh-TW" altLang="en-US" dirty="0"/>
              <a:t> 註冊，同時也可負責 </a:t>
            </a:r>
            <a:r>
              <a:rPr lang="en-US" altLang="zh-TW" dirty="0"/>
              <a:t>local</a:t>
            </a:r>
            <a:r>
              <a:rPr lang="zh-TW" altLang="en-US" dirty="0"/>
              <a:t> </a:t>
            </a:r>
            <a:r>
              <a:rPr lang="en-US" altLang="zh-TW" dirty="0"/>
              <a:t>service</a:t>
            </a:r>
            <a:r>
              <a:rPr lang="zh-TW" altLang="en-US" dirty="0"/>
              <a:t> 的健康偵測</a:t>
            </a:r>
            <a:endParaRPr lang="en-US" dirty="0"/>
          </a:p>
        </p:txBody>
      </p:sp>
    </p:spTree>
    <p:extLst>
      <p:ext uri="{BB962C8B-B14F-4D97-AF65-F5344CB8AC3E}">
        <p14:creationId xmlns:p14="http://schemas.microsoft.com/office/powerpoint/2010/main" val="1902584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smtClean="0"/>
              <a:t>NOTES: </a:t>
            </a:r>
            <a:r>
              <a:rPr lang="zh-TW" altLang="en-US" dirty="0" smtClean="0"/>
              <a:t>別急著一窩蜂改用 </a:t>
            </a:r>
            <a:r>
              <a:rPr lang="en-US" altLang="zh-TW" dirty="0" smtClean="0"/>
              <a:t>service</a:t>
            </a:r>
            <a:r>
              <a:rPr lang="zh-TW" altLang="en-US" dirty="0" smtClean="0"/>
              <a:t> </a:t>
            </a:r>
            <a:r>
              <a:rPr lang="en-US" altLang="zh-TW" dirty="0" smtClean="0"/>
              <a:t>mesh,</a:t>
            </a:r>
            <a:r>
              <a:rPr lang="zh-TW" altLang="en-US" dirty="0" smtClean="0"/>
              <a:t> 你的服務不會因為用了 </a:t>
            </a:r>
            <a:r>
              <a:rPr lang="en-US" altLang="zh-TW" dirty="0" smtClean="0"/>
              <a:t>service</a:t>
            </a:r>
            <a:r>
              <a:rPr lang="zh-TW" altLang="en-US" dirty="0" smtClean="0"/>
              <a:t> </a:t>
            </a:r>
            <a:r>
              <a:rPr lang="en-US" altLang="zh-TW" dirty="0" smtClean="0"/>
              <a:t>mesh</a:t>
            </a:r>
            <a:r>
              <a:rPr lang="zh-TW" altLang="en-US" dirty="0" smtClean="0"/>
              <a:t> 就一飛衝天</a:t>
            </a:r>
            <a:endParaRPr lang="en-US" altLang="zh-TW" dirty="0" smtClean="0"/>
          </a:p>
          <a:p>
            <a:pPr marL="139700" indent="0">
              <a:buNone/>
            </a:pPr>
            <a:endParaRPr lang="en-US" dirty="0" smtClean="0"/>
          </a:p>
          <a:p>
            <a:pPr marL="139700" indent="0">
              <a:buNone/>
            </a:pPr>
            <a:r>
              <a:rPr lang="en-US" dirty="0" smtClean="0"/>
              <a:t>Service mesh </a:t>
            </a:r>
            <a:r>
              <a:rPr lang="zh-TW" altLang="en-US" dirty="0" smtClean="0"/>
              <a:t>目的簡化管理等等議題，同時提供更靈活的調度彈性。</a:t>
            </a:r>
            <a:endParaRPr lang="en-US" altLang="zh-TW" dirty="0" smtClean="0"/>
          </a:p>
          <a:p>
            <a:pPr marL="139700" indent="0">
              <a:buNone/>
            </a:pPr>
            <a:r>
              <a:rPr lang="zh-TW" altLang="en-US" dirty="0" smtClean="0"/>
              <a:t>你可以先用 </a:t>
            </a:r>
            <a:r>
              <a:rPr lang="en-US" altLang="zh-TW" dirty="0" smtClean="0"/>
              <a:t>client side discovery, </a:t>
            </a:r>
            <a:r>
              <a:rPr lang="zh-TW" altLang="en-US" dirty="0" smtClean="0"/>
              <a:t>先把你要的 </a:t>
            </a:r>
            <a:r>
              <a:rPr lang="en-US" altLang="zh-TW" dirty="0" smtClean="0"/>
              <a:t>structure </a:t>
            </a:r>
            <a:r>
              <a:rPr lang="zh-TW" altLang="en-US" dirty="0" smtClean="0"/>
              <a:t>時做出來，之後等 </a:t>
            </a:r>
            <a:r>
              <a:rPr lang="en-US" altLang="zh-TW" dirty="0" smtClean="0"/>
              <a:t>service</a:t>
            </a:r>
            <a:r>
              <a:rPr lang="zh-TW" altLang="en-US" dirty="0" smtClean="0"/>
              <a:t> </a:t>
            </a:r>
            <a:r>
              <a:rPr lang="en-US" altLang="zh-TW" dirty="0" smtClean="0"/>
              <a:t>mesh</a:t>
            </a:r>
            <a:r>
              <a:rPr lang="zh-TW" altLang="en-US" dirty="0" smtClean="0"/>
              <a:t> 基礎建設成熟後再轉移不遲。</a:t>
            </a:r>
            <a:endParaRPr lang="en-US" altLang="zh-TW" dirty="0" smtClean="0"/>
          </a:p>
          <a:p>
            <a:pPr marL="139700" indent="0">
              <a:buNone/>
            </a:pPr>
            <a:r>
              <a:rPr lang="zh-TW" altLang="en-US" dirty="0" smtClean="0"/>
              <a:t>如何 </a:t>
            </a:r>
            <a:r>
              <a:rPr lang="en-US" altLang="zh-TW" dirty="0" smtClean="0"/>
              <a:t>modeling </a:t>
            </a:r>
            <a:r>
              <a:rPr lang="zh-TW" altLang="en-US" dirty="0" smtClean="0"/>
              <a:t>你的 </a:t>
            </a:r>
            <a:r>
              <a:rPr lang="en-US" altLang="zh-TW" dirty="0" smtClean="0"/>
              <a:t>application</a:t>
            </a:r>
            <a:r>
              <a:rPr lang="zh-TW" altLang="en-US" dirty="0" smtClean="0"/>
              <a:t> 才是最核心的。</a:t>
            </a:r>
            <a:endParaRPr lang="en-US" altLang="zh-TW" dirty="0" smtClean="0"/>
          </a:p>
          <a:p>
            <a:pPr marL="139700" indent="0">
              <a:buNone/>
            </a:pPr>
            <a:endParaRPr lang="en-US" dirty="0" smtClean="0"/>
          </a:p>
          <a:p>
            <a:pPr marL="139700" indent="0">
              <a:buNone/>
            </a:pPr>
            <a:r>
              <a:rPr lang="zh-TW" altLang="en-US" dirty="0" smtClean="0"/>
              <a:t>如果你的</a:t>
            </a:r>
            <a:r>
              <a:rPr lang="zh-TW" altLang="en-US" dirty="0" smtClean="0"/>
              <a:t>複雜度</a:t>
            </a:r>
            <a:r>
              <a:rPr lang="zh-TW" altLang="en-US" dirty="0" smtClean="0"/>
              <a:t>沒那麼高，</a:t>
            </a:r>
            <a:r>
              <a:rPr lang="en-US" altLang="zh-TW" dirty="0" smtClean="0"/>
              <a:t>L</a:t>
            </a:r>
            <a:r>
              <a:rPr lang="en-US" altLang="zh-TW" dirty="0" smtClean="0"/>
              <a:t>B </a:t>
            </a:r>
            <a:r>
              <a:rPr lang="zh-TW" altLang="en-US" dirty="0" smtClean="0"/>
              <a:t>就能搞定的話，那根本沒必要換 </a:t>
            </a:r>
            <a:r>
              <a:rPr lang="en-US" altLang="zh-TW" dirty="0" smtClean="0"/>
              <a:t>client side discovery pattern</a:t>
            </a:r>
            <a:r>
              <a:rPr lang="zh-TW" altLang="en-US" dirty="0" smtClean="0"/>
              <a:t> </a:t>
            </a:r>
            <a:r>
              <a:rPr lang="en-US" altLang="zh-TW" dirty="0" smtClean="0"/>
              <a:t>/</a:t>
            </a:r>
            <a:r>
              <a:rPr lang="zh-TW" altLang="en-US" dirty="0" smtClean="0"/>
              <a:t> </a:t>
            </a:r>
            <a:r>
              <a:rPr lang="en-US" altLang="zh-TW" dirty="0" smtClean="0"/>
              <a:t>service</a:t>
            </a:r>
            <a:r>
              <a:rPr lang="zh-TW" altLang="en-US" dirty="0" smtClean="0"/>
              <a:t> </a:t>
            </a:r>
            <a:r>
              <a:rPr lang="en-US" altLang="zh-TW" dirty="0" smtClean="0"/>
              <a:t>mesh</a:t>
            </a:r>
          </a:p>
          <a:p>
            <a:pPr marL="139700" indent="0">
              <a:buNone/>
            </a:pPr>
            <a:endParaRPr lang="en-US" dirty="0"/>
          </a:p>
        </p:txBody>
      </p:sp>
    </p:spTree>
    <p:extLst>
      <p:ext uri="{BB962C8B-B14F-4D97-AF65-F5344CB8AC3E}">
        <p14:creationId xmlns:p14="http://schemas.microsoft.com/office/powerpoint/2010/main" val="210365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39700" indent="0">
              <a:buNone/>
            </a:pPr>
            <a:r>
              <a:rPr lang="en-US" dirty="0" smtClean="0"/>
              <a:t>Dev + Ops </a:t>
            </a:r>
            <a:r>
              <a:rPr lang="zh-TW" altLang="en-US" dirty="0" smtClean="0"/>
              <a:t>重點在整合，造成正向的 </a:t>
            </a:r>
            <a:r>
              <a:rPr lang="en-US" altLang="zh-TW" dirty="0" err="1" smtClean="0"/>
              <a:t>devops</a:t>
            </a:r>
            <a:r>
              <a:rPr lang="zh-TW" altLang="en-US" dirty="0" smtClean="0"/>
              <a:t> 循環，持續改善</a:t>
            </a:r>
            <a:endParaRPr lang="en-US" altLang="zh-TW" dirty="0" smtClean="0"/>
          </a:p>
          <a:p>
            <a:pPr marL="139700" indent="0">
              <a:buNone/>
            </a:pPr>
            <a:endParaRPr lang="en-US" dirty="0" smtClean="0"/>
          </a:p>
          <a:p>
            <a:pPr marL="139700" indent="0">
              <a:buNone/>
            </a:pPr>
            <a:r>
              <a:rPr lang="zh-TW" altLang="en-US" dirty="0" smtClean="0"/>
              <a:t>架構師的目的，做出正確的技術選型，協助兩大團隊正確的規畫與運用技術，解決 </a:t>
            </a:r>
            <a:r>
              <a:rPr lang="en-US" altLang="zh-TW" dirty="0" smtClean="0"/>
              <a:t>Dev</a:t>
            </a:r>
            <a:r>
              <a:rPr lang="zh-TW" altLang="en-US" dirty="0" smtClean="0"/>
              <a:t> </a:t>
            </a:r>
            <a:r>
              <a:rPr lang="en-US" altLang="zh-TW" dirty="0" smtClean="0"/>
              <a:t>+</a:t>
            </a:r>
            <a:r>
              <a:rPr lang="zh-TW" altLang="en-US" dirty="0" smtClean="0"/>
              <a:t> </a:t>
            </a:r>
            <a:r>
              <a:rPr lang="en-US" altLang="zh-TW" dirty="0" smtClean="0"/>
              <a:t>Ops</a:t>
            </a:r>
            <a:r>
              <a:rPr lang="zh-TW" altLang="en-US" dirty="0" smtClean="0"/>
              <a:t> 的整合問題</a:t>
            </a:r>
            <a:endParaRPr lang="en-US" altLang="zh-TW" dirty="0" smtClean="0"/>
          </a:p>
          <a:p>
            <a:pPr marL="139700" indent="0">
              <a:buNone/>
            </a:pPr>
            <a:endParaRPr lang="en-US" dirty="0" smtClean="0"/>
          </a:p>
          <a:p>
            <a:pPr marL="139700" indent="0">
              <a:buNone/>
            </a:pPr>
            <a:r>
              <a:rPr lang="zh-TW" altLang="en-US" dirty="0" smtClean="0"/>
              <a:t>第一步就是 </a:t>
            </a:r>
            <a:r>
              <a:rPr lang="en-US" altLang="zh-TW" dirty="0" smtClean="0"/>
              <a:t>service</a:t>
            </a:r>
            <a:r>
              <a:rPr lang="zh-TW" altLang="en-US" dirty="0" smtClean="0"/>
              <a:t> </a:t>
            </a:r>
            <a:r>
              <a:rPr lang="en-US" altLang="zh-TW" dirty="0" smtClean="0"/>
              <a:t>discovery</a:t>
            </a:r>
            <a:endParaRPr lang="en-US" dirty="0"/>
          </a:p>
        </p:txBody>
      </p:sp>
    </p:spTree>
    <p:extLst>
      <p:ext uri="{BB962C8B-B14F-4D97-AF65-F5344CB8AC3E}">
        <p14:creationId xmlns:p14="http://schemas.microsoft.com/office/powerpoint/2010/main" val="268303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講稿</a:t>
            </a:r>
            <a:r>
              <a:rPr lang="en-US" altLang="zh-TW" dirty="0"/>
              <a:t>:</a:t>
            </a:r>
            <a:r>
              <a:rPr lang="zh-TW" altLang="en-US" dirty="0"/>
              <a:t> </a:t>
            </a:r>
            <a:endParaRPr lang="en-US" altLang="zh-TW" dirty="0"/>
          </a:p>
          <a:p>
            <a:pPr marL="139700" indent="0">
              <a:buNone/>
            </a:pPr>
            <a:endParaRPr lang="en-US" altLang="zh-TW" dirty="0"/>
          </a:p>
          <a:p>
            <a:pPr marL="139700" indent="0">
              <a:buNone/>
            </a:pPr>
            <a:r>
              <a:rPr lang="en-US" altLang="zh-TW" dirty="0"/>
              <a:t>Current world </a:t>
            </a:r>
            <a:r>
              <a:rPr lang="zh-TW" altLang="en-US" dirty="0"/>
              <a:t>講求高度的整合，</a:t>
            </a:r>
            <a:r>
              <a:rPr lang="en-US" altLang="zh-TW" dirty="0"/>
              <a:t>DevOps, SDN, Cloud Native … </a:t>
            </a:r>
            <a:r>
              <a:rPr lang="en-US" altLang="zh-TW" dirty="0" err="1"/>
              <a:t>etc</a:t>
            </a:r>
            <a:r>
              <a:rPr lang="en-US" altLang="zh-TW" dirty="0"/>
              <a:t> </a:t>
            </a:r>
            <a:r>
              <a:rPr lang="zh-TW" altLang="en-US" dirty="0"/>
              <a:t>都是高度整合下的結果。過去 </a:t>
            </a:r>
            <a:r>
              <a:rPr lang="en-US" altLang="zh-TW" dirty="0"/>
              <a:t>Dev</a:t>
            </a:r>
            <a:r>
              <a:rPr lang="zh-TW" altLang="en-US" dirty="0"/>
              <a:t> 只管邏輯，</a:t>
            </a:r>
            <a:r>
              <a:rPr lang="en-US" altLang="zh-TW" dirty="0"/>
              <a:t>Ops </a:t>
            </a:r>
            <a:r>
              <a:rPr lang="zh-TW" altLang="en-US" dirty="0"/>
              <a:t>搞定基礎建設的時代已經過去了。</a:t>
            </a:r>
            <a:endParaRPr lang="en-US" altLang="zh-TW" dirty="0"/>
          </a:p>
          <a:p>
            <a:pPr marL="139700" indent="0">
              <a:buNone/>
            </a:pPr>
            <a:r>
              <a:rPr lang="en-US" altLang="zh-TW" dirty="0"/>
              <a:t>SaaS / PaaS </a:t>
            </a:r>
            <a:r>
              <a:rPr lang="zh-TW" altLang="en-US" dirty="0"/>
              <a:t>就是 </a:t>
            </a:r>
            <a:r>
              <a:rPr lang="en-US" altLang="zh-TW" dirty="0"/>
              <a:t>application </a:t>
            </a:r>
            <a:r>
              <a:rPr lang="zh-TW" altLang="en-US" dirty="0"/>
              <a:t>高度整合 </a:t>
            </a:r>
            <a:r>
              <a:rPr lang="en-US" altLang="zh-TW" dirty="0"/>
              <a:t>infrastructure</a:t>
            </a:r>
            <a:r>
              <a:rPr lang="zh-TW" altLang="en-US" dirty="0"/>
              <a:t> 帶來的改變。</a:t>
            </a:r>
            <a:endParaRPr lang="en-US" altLang="zh-TW" dirty="0"/>
          </a:p>
          <a:p>
            <a:pPr marL="139700" indent="0">
              <a:buNone/>
            </a:pPr>
            <a:endParaRPr lang="en-US" altLang="zh-TW" dirty="0"/>
          </a:p>
          <a:p>
            <a:pPr marL="139700" indent="0">
              <a:buNone/>
            </a:pPr>
            <a:r>
              <a:rPr lang="en-US" altLang="zh-TW" dirty="0"/>
              <a:t>DevOps </a:t>
            </a:r>
            <a:r>
              <a:rPr lang="zh-TW" altLang="en-US" dirty="0"/>
              <a:t>最大的挑戰，是團隊要同時涵蓋 </a:t>
            </a:r>
            <a:r>
              <a:rPr lang="en-US" altLang="zh-TW" dirty="0"/>
              <a:t>Dev(elopement) </a:t>
            </a:r>
            <a:r>
              <a:rPr lang="zh-TW" altLang="en-US" dirty="0"/>
              <a:t>跟 </a:t>
            </a:r>
            <a:r>
              <a:rPr lang="en-US" altLang="zh-TW" dirty="0"/>
              <a:t>Op(</a:t>
            </a:r>
            <a:r>
              <a:rPr lang="en-US" altLang="zh-TW" dirty="0" err="1"/>
              <a:t>eration</a:t>
            </a:r>
            <a:r>
              <a:rPr lang="en-US" altLang="zh-TW" dirty="0"/>
              <a:t>)s </a:t>
            </a:r>
            <a:r>
              <a:rPr lang="zh-TW" altLang="en-US" dirty="0"/>
              <a:t>兩個領域。但是兩種職能的團隊都各有各的專業，缺乏另一個領域的 </a:t>
            </a:r>
            <a:r>
              <a:rPr lang="en-US" altLang="zh-TW" dirty="0"/>
              <a:t>know</a:t>
            </a:r>
            <a:r>
              <a:rPr lang="zh-TW" altLang="en-US" dirty="0"/>
              <a:t> </a:t>
            </a:r>
            <a:r>
              <a:rPr lang="en-US" altLang="zh-TW" dirty="0"/>
              <a:t>how,</a:t>
            </a:r>
            <a:r>
              <a:rPr lang="zh-TW" altLang="en-US" dirty="0"/>
              <a:t> 不知該如何整合。</a:t>
            </a:r>
            <a:endParaRPr lang="en-US" altLang="zh-TW" dirty="0"/>
          </a:p>
          <a:p>
            <a:pPr marL="139700" indent="0">
              <a:buNone/>
            </a:pPr>
            <a:r>
              <a:rPr lang="en-US" altLang="zh-TW" dirty="0"/>
              <a:t>91APP RD </a:t>
            </a:r>
            <a:r>
              <a:rPr lang="zh-TW" altLang="en-US" dirty="0"/>
              <a:t>有 </a:t>
            </a:r>
            <a:r>
              <a:rPr lang="en-US" altLang="zh-TW" dirty="0"/>
              <a:t>120 </a:t>
            </a:r>
            <a:r>
              <a:rPr lang="zh-TW" altLang="en-US" dirty="0"/>
              <a:t>人</a:t>
            </a:r>
            <a:r>
              <a:rPr lang="en-US" altLang="zh-TW" dirty="0"/>
              <a:t>, </a:t>
            </a:r>
            <a:r>
              <a:rPr lang="zh-TW" altLang="en-US" dirty="0"/>
              <a:t>我們的服務都在 </a:t>
            </a:r>
            <a:r>
              <a:rPr lang="en-US" altLang="zh-TW" dirty="0"/>
              <a:t>Cloud</a:t>
            </a:r>
            <a:r>
              <a:rPr lang="zh-TW" altLang="en-US" dirty="0"/>
              <a:t> </a:t>
            </a:r>
            <a:r>
              <a:rPr lang="en-US" altLang="zh-TW" dirty="0"/>
              <a:t>Service</a:t>
            </a:r>
            <a:r>
              <a:rPr lang="zh-TW" altLang="en-US" dirty="0"/>
              <a:t> </a:t>
            </a:r>
            <a:r>
              <a:rPr lang="en-US" altLang="zh-TW" dirty="0"/>
              <a:t>(AWS + GCP , Azure), </a:t>
            </a:r>
            <a:r>
              <a:rPr lang="zh-TW" altLang="en-US" dirty="0"/>
              <a:t>跑 </a:t>
            </a:r>
            <a:r>
              <a:rPr lang="en-US" altLang="zh-TW" dirty="0" err="1"/>
              <a:t>LeSS</a:t>
            </a:r>
            <a:r>
              <a:rPr lang="zh-TW" altLang="en-US" dirty="0"/>
              <a:t> </a:t>
            </a:r>
            <a:r>
              <a:rPr lang="en-US" altLang="zh-TW" dirty="0"/>
              <a:t>(Large</a:t>
            </a:r>
            <a:r>
              <a:rPr lang="zh-TW" altLang="en-US" dirty="0"/>
              <a:t> </a:t>
            </a:r>
            <a:r>
              <a:rPr lang="en-US" altLang="zh-TW" dirty="0"/>
              <a:t>Scale</a:t>
            </a:r>
            <a:r>
              <a:rPr lang="zh-TW" altLang="en-US" dirty="0"/>
              <a:t> </a:t>
            </a:r>
            <a:r>
              <a:rPr lang="en-US" altLang="zh-TW" dirty="0"/>
              <a:t>SCRUM)</a:t>
            </a:r>
            <a:r>
              <a:rPr lang="zh-TW" altLang="en-US" dirty="0"/>
              <a:t>。團隊正從 </a:t>
            </a:r>
            <a:r>
              <a:rPr lang="en-US" altLang="zh-TW" dirty="0"/>
              <a:t>Monolithic </a:t>
            </a:r>
            <a:r>
              <a:rPr lang="zh-TW" altLang="en-US" dirty="0"/>
              <a:t>走向 </a:t>
            </a:r>
            <a:r>
              <a:rPr lang="en-US" altLang="zh-TW" dirty="0"/>
              <a:t>Microservices</a:t>
            </a:r>
            <a:r>
              <a:rPr lang="zh-TW" altLang="en-US" dirty="0"/>
              <a:t> 的路上，我 </a:t>
            </a:r>
            <a:r>
              <a:rPr lang="en-US" altLang="zh-TW" dirty="0"/>
              <a:t>(Architect)</a:t>
            </a:r>
            <a:r>
              <a:rPr lang="zh-TW" altLang="en-US" dirty="0"/>
              <a:t> 在團隊內的角色是平衡這些落差，帶領團隊走向 </a:t>
            </a:r>
            <a:r>
              <a:rPr lang="en-US" altLang="zh-TW" dirty="0"/>
              <a:t>Cloud</a:t>
            </a:r>
            <a:r>
              <a:rPr lang="zh-TW" altLang="en-US" dirty="0"/>
              <a:t> </a:t>
            </a:r>
            <a:r>
              <a:rPr lang="en-US" altLang="zh-TW" dirty="0"/>
              <a:t>Native</a:t>
            </a:r>
            <a:r>
              <a:rPr lang="zh-TW" altLang="en-US" dirty="0"/>
              <a:t> </a:t>
            </a:r>
            <a:r>
              <a:rPr lang="en-US" altLang="zh-TW" dirty="0"/>
              <a:t>/</a:t>
            </a:r>
            <a:r>
              <a:rPr lang="zh-TW" altLang="en-US" dirty="0"/>
              <a:t> </a:t>
            </a:r>
            <a:r>
              <a:rPr lang="en-US" altLang="zh-TW" dirty="0"/>
              <a:t>DevOps</a:t>
            </a:r>
            <a:r>
              <a:rPr lang="zh-TW" altLang="en-US" dirty="0"/>
              <a:t> 的願景。</a:t>
            </a:r>
            <a:endParaRPr lang="en-US" altLang="zh-TW" dirty="0"/>
          </a:p>
          <a:p>
            <a:pPr marL="139700" indent="0">
              <a:buNone/>
            </a:pPr>
            <a:endParaRPr lang="en-US" altLang="zh-TW" dirty="0"/>
          </a:p>
          <a:p>
            <a:pPr marL="139700" indent="0">
              <a:buNone/>
            </a:pPr>
            <a:r>
              <a:rPr lang="en-US" altLang="zh-TW" dirty="0"/>
              <a:t>Service Discovery </a:t>
            </a:r>
            <a:r>
              <a:rPr lang="zh-TW" altLang="en-US" dirty="0"/>
              <a:t>是這條路上 </a:t>
            </a:r>
            <a:r>
              <a:rPr lang="en-US" altLang="zh-TW" dirty="0"/>
              <a:t>(</a:t>
            </a:r>
            <a:r>
              <a:rPr lang="zh-TW" altLang="en-US" dirty="0"/>
              <a:t>微服務化</a:t>
            </a:r>
            <a:r>
              <a:rPr lang="en-US" altLang="zh-TW" dirty="0"/>
              <a:t>)</a:t>
            </a:r>
            <a:r>
              <a:rPr lang="zh-TW" altLang="en-US" dirty="0"/>
              <a:t> 的第一件事，這個 </a:t>
            </a:r>
            <a:r>
              <a:rPr lang="en-US" altLang="zh-TW" dirty="0"/>
              <a:t>session </a:t>
            </a:r>
            <a:r>
              <a:rPr lang="zh-TW" altLang="en-US" dirty="0"/>
              <a:t>會從 </a:t>
            </a:r>
            <a:r>
              <a:rPr lang="en-US" altLang="zh-TW" dirty="0"/>
              <a:t>developer </a:t>
            </a:r>
            <a:r>
              <a:rPr lang="zh-TW" altLang="en-US" dirty="0"/>
              <a:t>的角度來看 </a:t>
            </a:r>
            <a:r>
              <a:rPr lang="en-US" altLang="zh-TW" dirty="0"/>
              <a:t>service</a:t>
            </a:r>
            <a:r>
              <a:rPr lang="zh-TW" altLang="en-US" dirty="0"/>
              <a:t> </a:t>
            </a:r>
            <a:r>
              <a:rPr lang="en-US" altLang="zh-TW" dirty="0"/>
              <a:t>discovery,</a:t>
            </a:r>
            <a:r>
              <a:rPr lang="zh-TW" altLang="en-US" dirty="0"/>
              <a:t> 為何需要他</a:t>
            </a:r>
            <a:r>
              <a:rPr lang="en-US" altLang="zh-TW" dirty="0"/>
              <a:t>?</a:t>
            </a:r>
            <a:r>
              <a:rPr lang="zh-TW" altLang="en-US" dirty="0"/>
              <a:t> 他能為你解決甚麼問題</a:t>
            </a:r>
            <a:r>
              <a:rPr lang="en-US" altLang="zh-TW" dirty="0"/>
              <a:t>?</a:t>
            </a:r>
            <a:r>
              <a:rPr lang="zh-TW" altLang="en-US" dirty="0"/>
              <a:t> 他能帶來哪些新的可能</a:t>
            </a:r>
            <a:r>
              <a:rPr lang="en-US" altLang="zh-TW" dirty="0"/>
              <a:t>?</a:t>
            </a:r>
            <a:r>
              <a:rPr lang="zh-TW" altLang="en-US" dirty="0"/>
              <a:t> 該做好什麼準備</a:t>
            </a:r>
            <a:r>
              <a:rPr lang="en-US" altLang="zh-TW" dirty="0"/>
              <a:t>?</a:t>
            </a:r>
          </a:p>
          <a:p>
            <a:pPr marL="139700" indent="0">
              <a:buNone/>
            </a:pPr>
            <a:endParaRPr lang="en-US" altLang="zh-TW" dirty="0"/>
          </a:p>
          <a:p>
            <a:pPr marL="139700" indent="0">
              <a:buNone/>
            </a:pPr>
            <a:r>
              <a:rPr lang="en-US" altLang="zh-TW" dirty="0"/>
              <a:t>Notes: </a:t>
            </a:r>
            <a:r>
              <a:rPr lang="zh-TW" altLang="en-US" dirty="0"/>
              <a:t>說明 </a:t>
            </a:r>
            <a:r>
              <a:rPr lang="en-US" altLang="zh-TW" dirty="0"/>
              <a:t>service</a:t>
            </a:r>
            <a:r>
              <a:rPr lang="zh-TW" altLang="en-US" dirty="0"/>
              <a:t> </a:t>
            </a:r>
            <a:r>
              <a:rPr lang="en-US" altLang="zh-TW" dirty="0"/>
              <a:t>discovery</a:t>
            </a:r>
            <a:r>
              <a:rPr lang="zh-TW" altLang="en-US" dirty="0"/>
              <a:t> 的架構時，需要應用案例。這個 </a:t>
            </a:r>
            <a:r>
              <a:rPr lang="en-US" altLang="zh-TW" dirty="0"/>
              <a:t>session</a:t>
            </a:r>
            <a:r>
              <a:rPr lang="zh-TW" altLang="en-US" dirty="0"/>
              <a:t> 的應用案例都以 </a:t>
            </a:r>
            <a:r>
              <a:rPr lang="en-US" altLang="zh-TW" dirty="0"/>
              <a:t>consul </a:t>
            </a:r>
            <a:r>
              <a:rPr lang="zh-TW" altLang="en-US" dirty="0"/>
              <a:t>為主。</a:t>
            </a:r>
            <a:endParaRPr lang="en-US" altLang="zh-TW" dirty="0"/>
          </a:p>
          <a:p>
            <a:pPr marL="139700" indent="0">
              <a:buNone/>
            </a:pPr>
            <a:r>
              <a:rPr lang="zh-TW" altLang="en-US" dirty="0"/>
              <a:t>因為我只熟 </a:t>
            </a:r>
            <a:r>
              <a:rPr lang="en-US" altLang="zh-TW" dirty="0"/>
              <a:t>consul,</a:t>
            </a:r>
            <a:r>
              <a:rPr lang="zh-TW" altLang="en-US" dirty="0"/>
              <a:t> 而且他的整合度最高 </a:t>
            </a:r>
            <a:r>
              <a:rPr lang="en-US" altLang="zh-TW" dirty="0"/>
              <a:t>(</a:t>
            </a:r>
            <a:r>
              <a:rPr lang="zh-TW" altLang="en-US" dirty="0"/>
              <a:t>只需要一套就解決所有需求</a:t>
            </a:r>
            <a:r>
              <a:rPr lang="en-US" altLang="zh-TW" dirty="0"/>
              <a:t>), </a:t>
            </a:r>
            <a:r>
              <a:rPr lang="zh-TW" altLang="en-US" dirty="0"/>
              <a:t>加上 </a:t>
            </a:r>
            <a:r>
              <a:rPr lang="en-US" altLang="zh-TW" dirty="0" err="1"/>
              <a:t>HashiCorp</a:t>
            </a:r>
            <a:r>
              <a:rPr lang="zh-TW" altLang="en-US" dirty="0"/>
              <a:t> 也是這次大會的贊助商</a:t>
            </a:r>
            <a:r>
              <a:rPr lang="en-US" altLang="zh-TW" dirty="0"/>
              <a:t>… XD</a:t>
            </a:r>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endParaRPr lang="en-US" altLang="zh-TW" dirty="0"/>
          </a:p>
          <a:p>
            <a:pPr marL="139700" indent="0">
              <a:buNone/>
            </a:pPr>
            <a:r>
              <a:rPr lang="en-US" altLang="zh-TW" dirty="0"/>
              <a:t>References: Architect in teams</a:t>
            </a:r>
          </a:p>
          <a:p>
            <a:pPr marL="139700" indent="0">
              <a:buNone/>
            </a:pPr>
            <a:endParaRPr lang="en-US" altLang="zh-TW" dirty="0"/>
          </a:p>
          <a:p>
            <a:pPr marL="139700" indent="0">
              <a:buNone/>
            </a:pPr>
            <a:r>
              <a:rPr lang="en-US" altLang="zh-TW" dirty="0"/>
              <a:t>----------------------</a:t>
            </a:r>
          </a:p>
          <a:p>
            <a:pPr marL="139700" indent="0">
              <a:buNone/>
            </a:pPr>
            <a:r>
              <a:rPr lang="en-US" altLang="zh-TW" dirty="0"/>
              <a:t>https://dzone.com/articles/role-of-architect-in-scrum-team</a:t>
            </a:r>
          </a:p>
          <a:p>
            <a:pPr marL="139700" indent="0">
              <a:buNone/>
            </a:pPr>
            <a:endParaRPr lang="en-US" altLang="zh-TW" dirty="0"/>
          </a:p>
          <a:p>
            <a:pPr marL="139700" indent="0">
              <a:buNone/>
            </a:pPr>
            <a:r>
              <a:rPr lang="en-US" altLang="zh-TW" sz="1100" b="1" i="0" u="none" strike="noStrike" cap="none" dirty="0">
                <a:solidFill>
                  <a:srgbClr val="000000"/>
                </a:solidFill>
                <a:effectLst/>
                <a:latin typeface="Arial"/>
                <a:ea typeface="Arial"/>
                <a:cs typeface="Arial"/>
                <a:sym typeface="Arial"/>
              </a:rPr>
              <a:t>An architect’s role is one of the few that needs to swim against the Agile tide and avoid massive changes in every sprint. It is also one of the few roles that needs to have a long term vision of the product, beyond the next couple of sprints.</a:t>
            </a:r>
            <a:endParaRPr lang="zh-TW" altLang="en-US" dirty="0"/>
          </a:p>
        </p:txBody>
      </p:sp>
    </p:spTree>
    <p:extLst>
      <p:ext uri="{BB962C8B-B14F-4D97-AF65-F5344CB8AC3E}">
        <p14:creationId xmlns:p14="http://schemas.microsoft.com/office/powerpoint/2010/main" val="239617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Notes:</a:t>
            </a:r>
          </a:p>
          <a:p>
            <a:pPr marL="139700" indent="0">
              <a:buNone/>
            </a:pPr>
            <a:endParaRPr lang="en-US" dirty="0"/>
          </a:p>
          <a:p>
            <a:pPr marL="139700" indent="0">
              <a:buNone/>
            </a:pPr>
            <a:r>
              <a:rPr lang="en-US" dirty="0"/>
              <a:t>Cloud Service / Cloud native  / Container / Microservices ….</a:t>
            </a:r>
          </a:p>
          <a:p>
            <a:pPr marL="139700" indent="0">
              <a:buNone/>
            </a:pPr>
            <a:endParaRPr lang="en-US" dirty="0"/>
          </a:p>
          <a:p>
            <a:pPr marL="139700" indent="0">
              <a:buNone/>
            </a:pPr>
            <a:r>
              <a:rPr lang="zh-TW" altLang="en-US" dirty="0"/>
              <a:t>線上服務的複雜度越來越高，服務數量變多，服務的 </a:t>
            </a:r>
            <a:r>
              <a:rPr lang="en-US" altLang="zh-TW" dirty="0"/>
              <a:t>instance</a:t>
            </a:r>
            <a:r>
              <a:rPr lang="zh-TW" altLang="en-US" dirty="0"/>
              <a:t> 也變多</a:t>
            </a:r>
            <a:endParaRPr lang="en-US" altLang="zh-TW" dirty="0"/>
          </a:p>
          <a:p>
            <a:pPr marL="139700" indent="0">
              <a:buNone/>
            </a:pPr>
            <a:r>
              <a:rPr lang="zh-TW" altLang="en-US" dirty="0"/>
              <a:t>管理的挑戰也變大</a:t>
            </a:r>
            <a:endParaRPr lang="en-US" dirty="0"/>
          </a:p>
        </p:txBody>
      </p:sp>
    </p:spTree>
    <p:extLst>
      <p:ext uri="{BB962C8B-B14F-4D97-AF65-F5344CB8AC3E}">
        <p14:creationId xmlns:p14="http://schemas.microsoft.com/office/powerpoint/2010/main" val="4200077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除了數量之外，複雜度也隨之升高。</a:t>
            </a:r>
            <a:endParaRPr lang="en-US" altLang="zh-TW" dirty="0"/>
          </a:p>
          <a:p>
            <a:pPr marL="139700" indent="0">
              <a:buNone/>
            </a:pPr>
            <a:endParaRPr lang="en-US" dirty="0"/>
          </a:p>
          <a:p>
            <a:pPr marL="139700" indent="0">
              <a:buNone/>
            </a:pPr>
            <a:r>
              <a:rPr lang="zh-TW" altLang="en-US" dirty="0"/>
              <a:t>每個服務 </a:t>
            </a:r>
            <a:r>
              <a:rPr lang="en-US" altLang="zh-TW" dirty="0"/>
              <a:t>(service) </a:t>
            </a:r>
            <a:r>
              <a:rPr lang="zh-TW" altLang="en-US" dirty="0"/>
              <a:t>及每個個體 </a:t>
            </a:r>
            <a:r>
              <a:rPr lang="en-US" altLang="zh-TW" dirty="0"/>
              <a:t>(instance) </a:t>
            </a:r>
            <a:r>
              <a:rPr lang="zh-TW" altLang="en-US" dirty="0"/>
              <a:t>都必須更精準的掌握其他服務的狀態 </a:t>
            </a:r>
            <a:r>
              <a:rPr lang="en-US" altLang="zh-TW" dirty="0"/>
              <a:t>(availability, </a:t>
            </a:r>
            <a:r>
              <a:rPr lang="en-US" altLang="zh-TW" dirty="0" err="1"/>
              <a:t>endpoitns</a:t>
            </a:r>
            <a:r>
              <a:rPr lang="en-US" altLang="zh-TW" dirty="0"/>
              <a:t>)</a:t>
            </a:r>
          </a:p>
          <a:p>
            <a:pPr marL="139700" indent="0">
              <a:buNone/>
            </a:pPr>
            <a:r>
              <a:rPr lang="zh-TW" altLang="en-US" dirty="0"/>
              <a:t>服務之間的通訊也越來越複雜</a:t>
            </a:r>
            <a:endParaRPr lang="en-US" dirty="0"/>
          </a:p>
        </p:txBody>
      </p:sp>
    </p:spTree>
    <p:extLst>
      <p:ext uri="{BB962C8B-B14F-4D97-AF65-F5344CB8AC3E}">
        <p14:creationId xmlns:p14="http://schemas.microsoft.com/office/powerpoint/2010/main" val="33392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zh-TW" altLang="en-US" dirty="0"/>
              <a:t>如果不好好的管理，就會變這樣</a:t>
            </a:r>
            <a:r>
              <a:rPr lang="en-US" altLang="zh-TW" dirty="0"/>
              <a:t>…</a:t>
            </a:r>
            <a:endParaRPr lang="en-US" dirty="0"/>
          </a:p>
        </p:txBody>
      </p:sp>
    </p:spTree>
    <p:extLst>
      <p:ext uri="{BB962C8B-B14F-4D97-AF65-F5344CB8AC3E}">
        <p14:creationId xmlns:p14="http://schemas.microsoft.com/office/powerpoint/2010/main" val="195713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96141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BASIC: service discovery</a:t>
            </a:r>
            <a:r>
              <a:rPr lang="en-US" baseline="0" dirty="0"/>
              <a:t> problem</a:t>
            </a:r>
          </a:p>
          <a:p>
            <a:pPr marL="139700" indent="0">
              <a:buNone/>
            </a:pPr>
            <a:endParaRPr lang="en-US" dirty="0"/>
          </a:p>
        </p:txBody>
      </p:sp>
    </p:spTree>
    <p:extLst>
      <p:ext uri="{BB962C8B-B14F-4D97-AF65-F5344CB8AC3E}">
        <p14:creationId xmlns:p14="http://schemas.microsoft.com/office/powerpoint/2010/main" val="3334123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39700" indent="0">
              <a:buNone/>
            </a:pPr>
            <a:r>
              <a:rPr lang="en-US" dirty="0"/>
              <a:t>2 solutions:</a:t>
            </a:r>
          </a:p>
          <a:p>
            <a:pPr marL="139700" indent="0">
              <a:buNone/>
            </a:pPr>
            <a:endParaRPr lang="en-US" dirty="0"/>
          </a:p>
          <a:p>
            <a:pPr marL="368300" indent="-228600">
              <a:buAutoNum type="arabicPeriod"/>
            </a:pPr>
            <a:r>
              <a:rPr lang="en-US" dirty="0"/>
              <a:t>Server side discovery pattern</a:t>
            </a:r>
          </a:p>
          <a:p>
            <a:pPr marL="368300" indent="-228600">
              <a:buAutoNum type="arabicPeriod"/>
            </a:pPr>
            <a:r>
              <a:rPr lang="en-US" dirty="0"/>
              <a:t>Client side discovery pattern</a:t>
            </a:r>
          </a:p>
          <a:p>
            <a:pPr marL="368300" indent="-228600">
              <a:buAutoNum type="arabicPeriod"/>
            </a:pPr>
            <a:endParaRPr lang="en-US" dirty="0"/>
          </a:p>
          <a:p>
            <a:pPr marL="139700" indent="0">
              <a:buNone/>
            </a:pPr>
            <a:r>
              <a:rPr lang="en-US" dirty="0"/>
              <a:t>Server</a:t>
            </a:r>
            <a:r>
              <a:rPr lang="en-US" baseline="0" dirty="0"/>
              <a:t> side </a:t>
            </a:r>
            <a:r>
              <a:rPr lang="zh-TW" altLang="en-US" baseline="0" dirty="0"/>
              <a:t>簡單容易時做，不過也會隱藏過多細節。弱需要更靈活的配置 </a:t>
            </a:r>
            <a:r>
              <a:rPr lang="en-US" altLang="zh-TW" baseline="0" dirty="0"/>
              <a:t>(</a:t>
            </a:r>
            <a:r>
              <a:rPr lang="zh-TW" altLang="en-US" baseline="0" dirty="0"/>
              <a:t>後續</a:t>
            </a:r>
            <a:r>
              <a:rPr lang="en-US" altLang="zh-TW" baseline="0" dirty="0"/>
              <a:t>)</a:t>
            </a:r>
            <a:r>
              <a:rPr lang="zh-TW" altLang="en-US" baseline="0" dirty="0"/>
              <a:t>，必須採用 </a:t>
            </a:r>
            <a:r>
              <a:rPr lang="en-US" altLang="zh-TW" baseline="0" dirty="0"/>
              <a:t>client</a:t>
            </a:r>
            <a:r>
              <a:rPr lang="zh-TW" altLang="en-US" baseline="0" dirty="0"/>
              <a:t> </a:t>
            </a:r>
            <a:r>
              <a:rPr lang="en-US" altLang="zh-TW" baseline="0" dirty="0"/>
              <a:t>side</a:t>
            </a:r>
            <a:r>
              <a:rPr lang="zh-TW" altLang="en-US" baseline="0" dirty="0"/>
              <a:t> </a:t>
            </a:r>
            <a:r>
              <a:rPr lang="en-US" altLang="zh-TW" baseline="0" dirty="0"/>
              <a:t>discovery</a:t>
            </a:r>
            <a:r>
              <a:rPr lang="zh-TW" altLang="en-US" baseline="0" dirty="0"/>
              <a:t> </a:t>
            </a:r>
            <a:r>
              <a:rPr lang="en-US" altLang="zh-TW" baseline="0" dirty="0"/>
              <a:t>pattern</a:t>
            </a:r>
            <a:endParaRPr lang="en-US" dirty="0"/>
          </a:p>
        </p:txBody>
      </p:sp>
    </p:spTree>
    <p:extLst>
      <p:ext uri="{BB962C8B-B14F-4D97-AF65-F5344CB8AC3E}">
        <p14:creationId xmlns:p14="http://schemas.microsoft.com/office/powerpoint/2010/main" val="3172690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dirty="0"/>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1404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86372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2576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6683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051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62603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92341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901495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039166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8782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8" name="Shape 68"/>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9" name="Shape 69"/>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70" name="Shape 70"/>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71" name="Shape 71"/>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928894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79B5ED-801B-4D9E-BE46-A78D4F51EB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0463496-3FC5-4C53-8967-8561A255D9A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頁尾版面配置區 3">
            <a:extLst>
              <a:ext uri="{FF2B5EF4-FFF2-40B4-BE49-F238E27FC236}">
                <a16:creationId xmlns:a16="http://schemas.microsoft.com/office/drawing/2014/main" id="{5182B4A6-2DDD-4612-9428-23FF95FE8B8C}"/>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投影片編號版面配置區 4">
            <a:extLst>
              <a:ext uri="{FF2B5EF4-FFF2-40B4-BE49-F238E27FC236}">
                <a16:creationId xmlns:a16="http://schemas.microsoft.com/office/drawing/2014/main" id="{78066D27-9BCE-497F-B75E-719A87988C7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6166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D15CB58-CBCD-4F49-99B4-F4D71EEA35A1}"/>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3" name="頁尾版面配置區 2">
            <a:extLst>
              <a:ext uri="{FF2B5EF4-FFF2-40B4-BE49-F238E27FC236}">
                <a16:creationId xmlns:a16="http://schemas.microsoft.com/office/drawing/2014/main" id="{6E37FB0F-14BC-49D8-81E6-BBFB73EEB47A}"/>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4F529B5C-D2B1-4532-8384-CF1050FDBF6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68446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0C49AA-455B-4247-BBAA-24C5D093540B}"/>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89F0A37-BB4C-43D7-B636-267C7A2220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54ED1C0-CC89-46E8-9822-DD4FE54156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620520-3D8C-4274-8A73-8F6FD9ED8A5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66CCCF4E-C045-4456-8F8B-CA249BC0FA1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802529E2-6911-4231-8734-6888319195E3}"/>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83633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AC7E5-7DB8-499D-B514-3C7F4FD86D03}"/>
              </a:ext>
            </a:extLst>
          </p:cNvPr>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D544DF8-4B77-4FDD-B51A-09377B8CBB36}"/>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6AB1406A-202D-41E5-85E5-89188A82925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66A5A6C-1AED-4B1C-8687-4F44683AC8C5}"/>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AB75F5F-D2EE-4841-B4C5-E6CC347D5DB0}"/>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6A32E475-D197-48AC-9F89-0AA6F13D5036}"/>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8261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B011E6-2330-47C7-A328-54B58AF84E6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4727942-E63E-41EC-90C5-EE73DB552A65}"/>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8104F5-738C-407C-9F61-CB8E1F0C5E77}"/>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CA09B734-17B0-4D01-B69A-24774E1AD369}"/>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273B9B0-C1F2-46BA-B9F4-8D21B904F63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88420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93C2B20-5F8B-49CA-8A11-48BB9BEED4EF}"/>
              </a:ext>
            </a:extLst>
          </p:cNvPr>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D8FE46F-6127-4D7B-BE33-DE069D723C9A}"/>
              </a:ext>
            </a:extLst>
          </p:cNvPr>
          <p:cNvSpPr>
            <a:spLocks noGrp="1"/>
          </p:cNvSpPr>
          <p:nvPr>
            <p:ph type="body" orient="vert" idx="1"/>
          </p:nvPr>
        </p:nvSpPr>
        <p:spPr>
          <a:xfrm>
            <a:off x="628650" y="273844"/>
            <a:ext cx="5800725" cy="435887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A45033-56AE-4E40-80CA-A38855D5984C}"/>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3740AC23-0125-4CD4-A513-A06A4851E093}"/>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DEE4711A-214D-404C-8B44-4CFEFF8DBE54}"/>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89209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29806559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solidFill>
                  <a:srgbClr val="DA0002"/>
                </a:solidFill>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a:endParaRPr/>
          </a:p>
        </p:txBody>
      </p:sp>
      <p:sp>
        <p:nvSpPr>
          <p:cNvPr id="63" name="Shape 6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64" name="Shape 64"/>
          <p:cNvCxnSpPr/>
          <p:nvPr/>
        </p:nvCxnSpPr>
        <p:spPr>
          <a:xfrm>
            <a:off x="457200" y="1143000"/>
            <a:ext cx="8229600" cy="0"/>
          </a:xfrm>
          <a:prstGeom prst="straightConnector1">
            <a:avLst/>
          </a:prstGeom>
          <a:noFill/>
          <a:ln w="50800" cap="flat" cmpd="sng">
            <a:solidFill>
              <a:srgbClr val="DA0002"/>
            </a:solidFill>
            <a:prstDash val="solid"/>
            <a:round/>
            <a:headEnd type="none" w="sm" len="sm"/>
            <a:tailEnd type="none" w="sm" len="sm"/>
          </a:ln>
        </p:spPr>
      </p:cxnSp>
      <p:sp>
        <p:nvSpPr>
          <p:cNvPr id="65" name="Shape 6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56577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90267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457200" y="563760"/>
            <a:ext cx="8229600" cy="3009600"/>
          </a:xfrm>
          <a:prstGeom prst="rect">
            <a:avLst/>
          </a:prstGeom>
        </p:spPr>
        <p:txBody>
          <a:bodyPr spcFirstLastPara="1" wrap="square" lIns="91425" tIns="91425" rIns="91425" bIns="91425" anchor="t"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58" name="Shape 58"/>
          <p:cNvSpPr txBox="1">
            <a:spLocks noGrp="1"/>
          </p:cNvSpPr>
          <p:nvPr>
            <p:ph type="subTitle" idx="1"/>
          </p:nvPr>
        </p:nvSpPr>
        <p:spPr>
          <a:xfrm>
            <a:off x="457200" y="3716392"/>
            <a:ext cx="8229600" cy="1232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800"/>
              <a:buNone/>
              <a:defRPr sz="4800">
                <a:solidFill>
                  <a:schemeClr val="dk2"/>
                </a:solidFill>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a:endParaRPr/>
          </a:p>
        </p:txBody>
      </p:sp>
      <p:cxnSp>
        <p:nvCxnSpPr>
          <p:cNvPr id="59" name="Shape 59"/>
          <p:cNvCxnSpPr/>
          <p:nvPr/>
        </p:nvCxnSpPr>
        <p:spPr>
          <a:xfrm>
            <a:off x="457200" y="411480"/>
            <a:ext cx="8229600" cy="0"/>
          </a:xfrm>
          <a:prstGeom prst="straightConnector1">
            <a:avLst/>
          </a:prstGeom>
          <a:noFill/>
          <a:ln w="57150" cap="flat" cmpd="sng">
            <a:solidFill>
              <a:schemeClr val="accent1"/>
            </a:solidFill>
            <a:prstDash val="solid"/>
            <a:round/>
            <a:headEnd type="none" w="sm" len="sm"/>
            <a:tailEnd type="none" w="sm" len="sm"/>
          </a:ln>
        </p:spPr>
      </p:cxnSp>
      <p:cxnSp>
        <p:nvCxnSpPr>
          <p:cNvPr id="60" name="Shape 60"/>
          <p:cNvCxnSpPr/>
          <p:nvPr/>
        </p:nvCxnSpPr>
        <p:spPr>
          <a:xfrm>
            <a:off x="457200" y="3633383"/>
            <a:ext cx="8229600" cy="0"/>
          </a:xfrm>
          <a:prstGeom prst="straightConnector1">
            <a:avLst/>
          </a:prstGeom>
          <a:noFill/>
          <a:ln w="57150" cap="flat" cmpd="sng">
            <a:solidFill>
              <a:schemeClr val="accent1"/>
            </a:solidFill>
            <a:prstDash val="solid"/>
            <a:round/>
            <a:headEnd type="none" w="sm" len="sm"/>
            <a:tailEnd type="none" w="sm" len="sm"/>
          </a:ln>
        </p:spPr>
      </p:cxnSp>
    </p:spTree>
    <p:extLst>
      <p:ext uri="{BB962C8B-B14F-4D97-AF65-F5344CB8AC3E}">
        <p14:creationId xmlns:p14="http://schemas.microsoft.com/office/powerpoint/2010/main" val="4139541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cxnSp>
        <p:nvCxnSpPr>
          <p:cNvPr id="81" name="Shape 81"/>
          <p:cNvCxnSpPr/>
          <p:nvPr/>
        </p:nvCxnSpPr>
        <p:spPr>
          <a:xfrm>
            <a:off x="457200" y="113139"/>
            <a:ext cx="8229600" cy="0"/>
          </a:xfrm>
          <a:prstGeom prst="straightConnector1">
            <a:avLst/>
          </a:prstGeom>
          <a:noFill/>
          <a:ln w="50800" cap="flat" cmpd="sng">
            <a:solidFill>
              <a:schemeClr val="lt2"/>
            </a:solidFill>
            <a:prstDash val="solid"/>
            <a:round/>
            <a:headEnd type="none" w="sm" len="sm"/>
            <a:tailEnd type="none" w="sm" len="sm"/>
          </a:ln>
        </p:spPr>
      </p:cxnSp>
      <p:sp>
        <p:nvSpPr>
          <p:cNvPr id="82" name="Shape 82"/>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73984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D770FF-C486-42D0-9123-ACFE2FF99534}"/>
              </a:ext>
            </a:extLst>
          </p:cNvPr>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7915CD9-B43A-4FC4-AFC7-74C21875A21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p>
        </p:txBody>
      </p:sp>
      <p:sp>
        <p:nvSpPr>
          <p:cNvPr id="4" name="日期版面配置區 3">
            <a:extLst>
              <a:ext uri="{FF2B5EF4-FFF2-40B4-BE49-F238E27FC236}">
                <a16:creationId xmlns:a16="http://schemas.microsoft.com/office/drawing/2014/main" id="{A9F673F7-E27E-4D67-A578-E345993D9F0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0C372A0A-B2AF-466A-A33E-B7A7B53B0242}"/>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01347D7-FCED-438F-A579-479D4A3D5161}"/>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43875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43E61-CCF3-4655-99C7-3F9BDEF7A6D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B7F3371-CE99-4602-85D0-7576970DA895}"/>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1BCF307-D2E5-4632-8CD2-5C4332653462}"/>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F0566177-8418-4DAA-B696-C76BF99FEDC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C864293C-48AE-4508-9A6D-172D11F93DCD}"/>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28748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D5C16F-74B2-4FA0-9C90-4E2497671AB7}"/>
              </a:ext>
            </a:extLst>
          </p:cNvPr>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559341B3-E749-4524-9C9B-4261016B505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D53BAAE-AA72-46AA-9EB4-14B907822D34}"/>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EA8EAFBD-BAF3-4232-AE3F-9DAAC4754B3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3ED41E42-C17B-4F5E-A435-7ACD273E31F8}"/>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93893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681071-B08F-4F1B-8B54-6D85BE5B3FE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442A44E-B390-4D71-8B4E-BB19B702FFB3}"/>
              </a:ext>
            </a:extLst>
          </p:cNvPr>
          <p:cNvSpPr>
            <a:spLocks noGrp="1"/>
          </p:cNvSpPr>
          <p:nvPr>
            <p:ph sz="half" idx="1"/>
          </p:nvPr>
        </p:nvSpPr>
        <p:spPr>
          <a:xfrm>
            <a:off x="6286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A1CC1844-0294-45CA-ABC9-1C896781477F}"/>
              </a:ext>
            </a:extLst>
          </p:cNvPr>
          <p:cNvSpPr>
            <a:spLocks noGrp="1"/>
          </p:cNvSpPr>
          <p:nvPr>
            <p:ph sz="half" idx="2"/>
          </p:nvPr>
        </p:nvSpPr>
        <p:spPr>
          <a:xfrm>
            <a:off x="4629150" y="1369219"/>
            <a:ext cx="3886200" cy="326350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D46CE8F-F572-4673-B82A-EAD0522AFC50}"/>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頁尾版面配置區 5">
            <a:extLst>
              <a:ext uri="{FF2B5EF4-FFF2-40B4-BE49-F238E27FC236}">
                <a16:creationId xmlns:a16="http://schemas.microsoft.com/office/drawing/2014/main" id="{234FFC9C-FC9A-4FDE-A922-E46741B44CA7}"/>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7" name="投影片編號版面配置區 6">
            <a:extLst>
              <a:ext uri="{FF2B5EF4-FFF2-40B4-BE49-F238E27FC236}">
                <a16:creationId xmlns:a16="http://schemas.microsoft.com/office/drawing/2014/main" id="{3FB260D7-1DF1-4F5D-8E7F-BDE7C7314015}"/>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18360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585A7-8372-4F82-969A-E05F40BAD89A}"/>
              </a:ext>
            </a:extLst>
          </p:cNvPr>
          <p:cNvSpPr>
            <a:spLocks noGrp="1"/>
          </p:cNvSpPr>
          <p:nvPr>
            <p:ph type="title"/>
          </p:nvPr>
        </p:nvSpPr>
        <p:spPr>
          <a:xfrm>
            <a:off x="629841" y="273844"/>
            <a:ext cx="7886700" cy="994172"/>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2D1C22-B3F8-43EF-9BDF-D0B6B8C88F9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778E9C0-5205-4723-AC2D-5C9AE2EE38BB}"/>
              </a:ext>
            </a:extLst>
          </p:cNvPr>
          <p:cNvSpPr>
            <a:spLocks noGrp="1"/>
          </p:cNvSpPr>
          <p:nvPr>
            <p:ph sz="half" idx="2"/>
          </p:nvPr>
        </p:nvSpPr>
        <p:spPr>
          <a:xfrm>
            <a:off x="629842" y="1878806"/>
            <a:ext cx="3868340"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299D65E-BE8D-444E-A747-0064677914A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5C93974-09A6-4D38-8A59-E3C8036E090F}"/>
              </a:ext>
            </a:extLst>
          </p:cNvPr>
          <p:cNvSpPr>
            <a:spLocks noGrp="1"/>
          </p:cNvSpPr>
          <p:nvPr>
            <p:ph sz="quarter" idx="4"/>
          </p:nvPr>
        </p:nvSpPr>
        <p:spPr>
          <a:xfrm>
            <a:off x="4629150" y="1878806"/>
            <a:ext cx="3887391" cy="276344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436A817-9670-4A64-B9F7-7D7AA25183DA}"/>
              </a:ext>
            </a:extLst>
          </p:cNvPr>
          <p:cNvSpPr>
            <a:spLocks noGrp="1"/>
          </p:cNvSpPr>
          <p:nvPr>
            <p:ph type="dt" sz="half" idx="10"/>
          </p:nvPr>
        </p:nvSpPr>
        <p:spPr/>
        <p:txBody>
          <a:body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8" name="頁尾版面配置區 7">
            <a:extLst>
              <a:ext uri="{FF2B5EF4-FFF2-40B4-BE49-F238E27FC236}">
                <a16:creationId xmlns:a16="http://schemas.microsoft.com/office/drawing/2014/main" id="{43DACF6F-D1FC-4386-9A47-E34837C66C5E}"/>
              </a:ext>
            </a:extLst>
          </p:cNvPr>
          <p:cNvSpPr>
            <a:spLocks noGrp="1"/>
          </p:cNvSpPr>
          <p:nvPr>
            <p:ph type="ftr" sz="quarter" idx="11"/>
          </p:nvPr>
        </p:nvSpPr>
        <p:spPr/>
        <p:txBody>
          <a:body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9" name="投影片編號版面配置區 8">
            <a:extLst>
              <a:ext uri="{FF2B5EF4-FFF2-40B4-BE49-F238E27FC236}">
                <a16:creationId xmlns:a16="http://schemas.microsoft.com/office/drawing/2014/main" id="{7CC626C9-0646-4350-B371-88C3790B5647}"/>
              </a:ext>
            </a:extLst>
          </p:cNvPr>
          <p:cNvSpPr>
            <a:spLocks noGrp="1"/>
          </p:cNvSpPr>
          <p:nvPr>
            <p:ph type="sldNum" sz="quarter" idx="12"/>
          </p:nvPr>
        </p:nvSpPr>
        <p:spPr/>
        <p:txBody>
          <a:body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28416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spcBef>
                <a:spcPts val="0"/>
              </a:spcBef>
              <a:spcAft>
                <a:spcPts val="0"/>
              </a:spcAft>
              <a:buNone/>
            </a:pPr>
            <a:fld id="{00000000-1234-1234-1234-123412341234}" type="slidenum">
              <a:rPr lang="en"/>
              <a:t>‹#›</a:t>
            </a:fld>
            <a:endParaRPr/>
          </a:p>
        </p:txBody>
      </p:sp>
      <p:pic>
        <p:nvPicPr>
          <p:cNvPr id="55" name="Shape 55"/>
          <p:cNvPicPr preferRelativeResize="0"/>
          <p:nvPr/>
        </p:nvPicPr>
        <p:blipFill>
          <a:blip r:embed="rId6">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7"/>
          <a:stretch>
            <a:fillRect/>
          </a:stretch>
        </p:blipFill>
        <p:spPr>
          <a:xfrm>
            <a:off x="7329279" y="4616272"/>
            <a:ext cx="1776212" cy="492920"/>
          </a:xfrm>
          <a:prstGeom prst="rect">
            <a:avLst/>
          </a:prstGeom>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95" r:id="rId3"/>
    <p:sldLayoutId id="2147483696"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7561775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F44A3DA-480D-4767-9417-25C4929A9D47}"/>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69B3AA2-0FEB-4111-BA19-6A13FA58B4E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A4C7F95-95B6-4DA9-A47D-81507B71AF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pPr>
            <a:fld id="{79FBDEAA-46ED-4A68-A55F-F830455D2CE7}" type="datetimeFigureOut">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2018/9/8</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5" name="頁尾版面配置區 4">
            <a:extLst>
              <a:ext uri="{FF2B5EF4-FFF2-40B4-BE49-F238E27FC236}">
                <a16:creationId xmlns:a16="http://schemas.microsoft.com/office/drawing/2014/main" id="{49412903-E2B5-4486-BFD7-F326F8B2B67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pPr>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
        <p:nvSpPr>
          <p:cNvPr id="6" name="投影片編號版面配置區 5">
            <a:extLst>
              <a:ext uri="{FF2B5EF4-FFF2-40B4-BE49-F238E27FC236}">
                <a16:creationId xmlns:a16="http://schemas.microsoft.com/office/drawing/2014/main" id="{BA2936F5-B56D-4DBC-9AB5-991BCF95633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pPr>
            <a:fld id="{2ED3522C-9944-4E16-B07C-4FDDC028DFA0}" type="slidenum">
              <a:rPr lang="zh-TW" altLang="en-US" kern="1200" smtClean="0">
                <a:solidFill>
                  <a:prstClr val="black">
                    <a:tint val="75000"/>
                  </a:prstClr>
                </a:solidFill>
                <a:latin typeface="Calibri" panose="020F0502020204030204"/>
                <a:ea typeface="新細明體" panose="02020500000000000000" pitchFamily="18" charset="-120"/>
                <a:cs typeface="+mn-cs"/>
              </a:rPr>
              <a:pPr defTabSz="685800">
                <a:buClrTx/>
              </a:pPr>
              <a:t>‹#›</a:t>
            </a:fld>
            <a:endParaRPr lang="zh-TW" altLang="en-US" kern="1200">
              <a:solidFill>
                <a:prstClr val="black">
                  <a:tint val="75000"/>
                </a:prstClr>
              </a:solidFill>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497805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accent1"/>
              </a:buClr>
              <a:buSzPts val="3600"/>
              <a:buNone/>
              <a:defRPr sz="3600" b="1">
                <a:solidFill>
                  <a:schemeClr val="accent1"/>
                </a:solidFill>
              </a:defRPr>
            </a:lvl1pPr>
            <a:lvl2pPr lvl="1" rtl="0">
              <a:spcBef>
                <a:spcPts val="0"/>
              </a:spcBef>
              <a:spcAft>
                <a:spcPts val="0"/>
              </a:spcAft>
              <a:buClr>
                <a:schemeClr val="accent1"/>
              </a:buClr>
              <a:buSzPts val="3600"/>
              <a:buNone/>
              <a:defRPr sz="3600" b="1">
                <a:solidFill>
                  <a:schemeClr val="accent1"/>
                </a:solidFill>
              </a:defRPr>
            </a:lvl2pPr>
            <a:lvl3pPr lvl="2" rtl="0">
              <a:spcBef>
                <a:spcPts val="0"/>
              </a:spcBef>
              <a:spcAft>
                <a:spcPts val="0"/>
              </a:spcAft>
              <a:buClr>
                <a:schemeClr val="accent1"/>
              </a:buClr>
              <a:buSzPts val="3600"/>
              <a:buNone/>
              <a:defRPr sz="3600" b="1">
                <a:solidFill>
                  <a:schemeClr val="accent1"/>
                </a:solidFill>
              </a:defRPr>
            </a:lvl3pPr>
            <a:lvl4pPr lvl="3" rtl="0">
              <a:spcBef>
                <a:spcPts val="0"/>
              </a:spcBef>
              <a:spcAft>
                <a:spcPts val="0"/>
              </a:spcAft>
              <a:buClr>
                <a:schemeClr val="accent1"/>
              </a:buClr>
              <a:buSzPts val="3600"/>
              <a:buNone/>
              <a:defRPr sz="3600" b="1">
                <a:solidFill>
                  <a:schemeClr val="accent1"/>
                </a:solidFill>
              </a:defRPr>
            </a:lvl4pPr>
            <a:lvl5pPr lvl="4" rtl="0">
              <a:spcBef>
                <a:spcPts val="0"/>
              </a:spcBef>
              <a:spcAft>
                <a:spcPts val="0"/>
              </a:spcAft>
              <a:buClr>
                <a:schemeClr val="accent1"/>
              </a:buClr>
              <a:buSzPts val="3600"/>
              <a:buNone/>
              <a:defRPr sz="3600" b="1">
                <a:solidFill>
                  <a:schemeClr val="accent1"/>
                </a:solidFill>
              </a:defRPr>
            </a:lvl5pPr>
            <a:lvl6pPr lvl="5" rtl="0">
              <a:spcBef>
                <a:spcPts val="0"/>
              </a:spcBef>
              <a:spcAft>
                <a:spcPts val="0"/>
              </a:spcAft>
              <a:buClr>
                <a:schemeClr val="accent1"/>
              </a:buClr>
              <a:buSzPts val="3600"/>
              <a:buNone/>
              <a:defRPr sz="3600" b="1">
                <a:solidFill>
                  <a:schemeClr val="accent1"/>
                </a:solidFill>
              </a:defRPr>
            </a:lvl6pPr>
            <a:lvl7pPr lvl="6" rtl="0">
              <a:spcBef>
                <a:spcPts val="0"/>
              </a:spcBef>
              <a:spcAft>
                <a:spcPts val="0"/>
              </a:spcAft>
              <a:buClr>
                <a:schemeClr val="accent1"/>
              </a:buClr>
              <a:buSzPts val="3600"/>
              <a:buNone/>
              <a:defRPr sz="3600" b="1">
                <a:solidFill>
                  <a:schemeClr val="accent1"/>
                </a:solidFill>
              </a:defRPr>
            </a:lvl7pPr>
            <a:lvl8pPr lvl="7" rtl="0">
              <a:spcBef>
                <a:spcPts val="0"/>
              </a:spcBef>
              <a:spcAft>
                <a:spcPts val="0"/>
              </a:spcAft>
              <a:buClr>
                <a:schemeClr val="accent1"/>
              </a:buClr>
              <a:buSzPts val="3600"/>
              <a:buNone/>
              <a:defRPr sz="3600" b="1">
                <a:solidFill>
                  <a:schemeClr val="accent1"/>
                </a:solidFill>
              </a:defRPr>
            </a:lvl8pPr>
            <a:lvl9pPr lvl="8" rtl="0">
              <a:spcBef>
                <a:spcPts val="0"/>
              </a:spcBef>
              <a:spcAft>
                <a:spcPts val="0"/>
              </a:spcAft>
              <a:buClr>
                <a:schemeClr val="accent1"/>
              </a:buClr>
              <a:buSzPts val="3600"/>
              <a:buNone/>
              <a:defRPr sz="3600" b="1">
                <a:solidFill>
                  <a:schemeClr val="accent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cxnSp>
        <p:nvCxnSpPr>
          <p:cNvPr id="53" name="Shape 53"/>
          <p:cNvCxnSpPr/>
          <p:nvPr/>
        </p:nvCxnSpPr>
        <p:spPr>
          <a:xfrm>
            <a:off x="457200" y="5023260"/>
            <a:ext cx="8229600" cy="0"/>
          </a:xfrm>
          <a:prstGeom prst="straightConnector1">
            <a:avLst/>
          </a:prstGeom>
          <a:noFill/>
          <a:ln w="50800" cap="flat" cmpd="sng">
            <a:solidFill>
              <a:schemeClr val="lt2"/>
            </a:solidFill>
            <a:prstDash val="solid"/>
            <a:round/>
            <a:headEnd type="none" w="sm" len="sm"/>
            <a:tailEnd type="none" w="sm" len="sm"/>
          </a:ln>
        </p:spPr>
      </p:cxnSp>
      <p:sp>
        <p:nvSpPr>
          <p:cNvPr id="54" name="Shape 5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000000"/>
              </a:solidFill>
              <a:effectLst/>
              <a:uLnTx/>
              <a:uFillTx/>
              <a:latin typeface="Arial"/>
              <a:cs typeface="Arial"/>
              <a:sym typeface="Arial"/>
            </a:endParaRPr>
          </a:p>
        </p:txBody>
      </p:sp>
      <p:pic>
        <p:nvPicPr>
          <p:cNvPr id="55" name="Shape 55"/>
          <p:cNvPicPr preferRelativeResize="0"/>
          <p:nvPr/>
        </p:nvPicPr>
        <p:blipFill>
          <a:blip r:embed="rId5">
            <a:alphaModFix/>
          </a:blip>
          <a:stretch>
            <a:fillRect/>
          </a:stretch>
        </p:blipFill>
        <p:spPr>
          <a:xfrm>
            <a:off x="7367788" y="4686250"/>
            <a:ext cx="1362075" cy="457200"/>
          </a:xfrm>
          <a:prstGeom prst="rect">
            <a:avLst/>
          </a:prstGeom>
          <a:noFill/>
          <a:ln>
            <a:noFill/>
          </a:ln>
        </p:spPr>
      </p:pic>
      <p:pic>
        <p:nvPicPr>
          <p:cNvPr id="7" name="圖片 6"/>
          <p:cNvPicPr>
            <a:picLocks noChangeAspect="1"/>
          </p:cNvPicPr>
          <p:nvPr userDrawn="1"/>
        </p:nvPicPr>
        <p:blipFill>
          <a:blip r:embed="rId6"/>
          <a:stretch>
            <a:fillRect/>
          </a:stretch>
        </p:blipFill>
        <p:spPr>
          <a:xfrm>
            <a:off x="7329279" y="4616272"/>
            <a:ext cx="1776212" cy="492920"/>
          </a:xfrm>
          <a:prstGeom prst="rect">
            <a:avLst/>
          </a:prstGeom>
        </p:spPr>
      </p:pic>
    </p:spTree>
    <p:extLst>
      <p:ext uri="{BB962C8B-B14F-4D97-AF65-F5344CB8AC3E}">
        <p14:creationId xmlns:p14="http://schemas.microsoft.com/office/powerpoint/2010/main" val="352243616"/>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nginx.com/blog/service-discovery-in-a-microservices-architecture/"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hyperlink" Target="https://www.consul.io/discovery.html" TargetMode="External"/><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High-contrast-network-server.sv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onsul.io/docs/guides/datacenters.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hyperlink" Target="https://commons.wikimedia.org/wiki/File:High-contrast-network-server.svg"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consul.io/docs/internals/architecture.html" TargetMode="Externa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hashicorp.com/blog/consul-1-2-service-mesh" TargetMode="External"/><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www.facebook.com/andrew.blog.0928" TargetMode="External"/><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hyperlink" Target="http://columns.chicken-house.ne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hyperlink" Target="https://www.nginx.com/blog/nginmesh-nginx-as-a-proxy-in-an-istio-service-mesh/"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nginx.com/blog/introduction-to-microservices/" TargetMode="External"/><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hyperlink" Target="https://blog.appdynamics.com/news/visualizing-and-tracking-your-microservic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DCFD5839-C06B-4A34-8207-F76D21C47A2D}"/>
              </a:ext>
            </a:extLst>
          </p:cNvPr>
          <p:cNvSpPr txBox="1"/>
          <p:nvPr/>
        </p:nvSpPr>
        <p:spPr>
          <a:xfrm>
            <a:off x="594764" y="1444429"/>
            <a:ext cx="6312876" cy="1061829"/>
          </a:xfrm>
          <a:prstGeom prst="rect">
            <a:avLst/>
          </a:prstGeom>
          <a:noFill/>
        </p:spPr>
        <p:txBody>
          <a:bodyPr wrap="square" rtlCol="0">
            <a:spAutoFit/>
          </a:bodyPr>
          <a:lstStyle/>
          <a:p>
            <a:pPr algn="r" defTabSz="685800">
              <a:buClrTx/>
            </a:pPr>
            <a:r>
              <a:rPr lang="en-US" altLang="zh-TW" sz="3150" b="1" kern="1200" dirty="0">
                <a:solidFill>
                  <a:prstClr val="white"/>
                </a:solidFill>
                <a:latin typeface="微軟正黑體" panose="020B0604030504040204" pitchFamily="34" charset="-120"/>
                <a:ea typeface="微軟正黑體" panose="020B0604030504040204" pitchFamily="34" charset="-120"/>
                <a:cs typeface="+mn-cs"/>
              </a:rPr>
              <a:t>Service </a:t>
            </a:r>
            <a:r>
              <a:rPr lang="en-US" altLang="zh-TW" sz="3150" b="1" kern="1200" dirty="0" smtClean="0">
                <a:solidFill>
                  <a:prstClr val="white"/>
                </a:solidFill>
                <a:latin typeface="微軟正黑體" panose="020B0604030504040204" pitchFamily="34" charset="-120"/>
                <a:ea typeface="微軟正黑體" panose="020B0604030504040204" pitchFamily="34" charset="-120"/>
                <a:cs typeface="+mn-cs"/>
              </a:rPr>
              <a:t>Discovery</a:t>
            </a:r>
            <a:endParaRPr lang="en-US" altLang="zh-TW" sz="3150" b="1" kern="1200" dirty="0">
              <a:solidFill>
                <a:prstClr val="white"/>
              </a:solidFill>
              <a:latin typeface="微軟正黑體" panose="020B0604030504040204" pitchFamily="34" charset="-120"/>
              <a:ea typeface="微軟正黑體" panose="020B0604030504040204" pitchFamily="34" charset="-120"/>
              <a:cs typeface="+mn-cs"/>
            </a:endParaRPr>
          </a:p>
          <a:p>
            <a:pPr algn="r" defTabSz="685800">
              <a:buClrTx/>
            </a:pPr>
            <a:r>
              <a:rPr lang="zh-TW" altLang="en-US" sz="3150" b="1" kern="1200" dirty="0" smtClean="0">
                <a:solidFill>
                  <a:prstClr val="white"/>
                </a:solidFill>
                <a:latin typeface="微軟正黑體" panose="020B0604030504040204" pitchFamily="34" charset="-120"/>
                <a:ea typeface="微軟正黑體" panose="020B0604030504040204" pitchFamily="34" charset="-120"/>
                <a:cs typeface="+mn-cs"/>
              </a:rPr>
              <a:t>微</a:t>
            </a:r>
            <a:r>
              <a:rPr lang="zh-TW" altLang="en-US" sz="3150" b="1" kern="1200" dirty="0">
                <a:solidFill>
                  <a:prstClr val="white"/>
                </a:solidFill>
                <a:latin typeface="微軟正黑體" panose="020B0604030504040204" pitchFamily="34" charset="-120"/>
                <a:ea typeface="微軟正黑體" panose="020B0604030504040204" pitchFamily="34" charset="-120"/>
                <a:cs typeface="+mn-cs"/>
              </a:rPr>
              <a:t>服務架構的基礎建設</a:t>
            </a:r>
          </a:p>
        </p:txBody>
      </p:sp>
      <p:sp>
        <p:nvSpPr>
          <p:cNvPr id="3" name="文字方塊 2">
            <a:extLst>
              <a:ext uri="{FF2B5EF4-FFF2-40B4-BE49-F238E27FC236}">
                <a16:creationId xmlns:a16="http://schemas.microsoft.com/office/drawing/2014/main" id="{216C94E3-214D-4AE9-83B1-FF3E875A0ACC}"/>
              </a:ext>
            </a:extLst>
          </p:cNvPr>
          <p:cNvSpPr txBox="1"/>
          <p:nvPr/>
        </p:nvSpPr>
        <p:spPr>
          <a:xfrm>
            <a:off x="594764" y="2685545"/>
            <a:ext cx="6312876" cy="761747"/>
          </a:xfrm>
          <a:prstGeom prst="rect">
            <a:avLst/>
          </a:prstGeom>
          <a:noFill/>
        </p:spPr>
        <p:txBody>
          <a:bodyPr wrap="square" rtlCol="0">
            <a:spAutoFit/>
          </a:bodyPr>
          <a:lstStyle/>
          <a:p>
            <a:pPr algn="r" defTabSz="685800">
              <a:buClrTx/>
            </a:pPr>
            <a:r>
              <a:rPr lang="en-US" altLang="zh-TW" sz="1500" kern="1200" dirty="0">
                <a:solidFill>
                  <a:prstClr val="white"/>
                </a:solidFill>
                <a:latin typeface="微軟正黑體" panose="020B0604030504040204" pitchFamily="34" charset="-120"/>
                <a:ea typeface="微軟正黑體" panose="020B0604030504040204" pitchFamily="34" charset="-120"/>
                <a:cs typeface="+mn-cs"/>
              </a:rPr>
              <a:t>Andrew Wu, Chief Architect @ 91APP</a:t>
            </a:r>
          </a:p>
          <a:p>
            <a:pPr algn="r" defTabSz="685800">
              <a:buClrTx/>
            </a:pPr>
            <a:endParaRPr lang="en-US" altLang="zh-TW" sz="1500" kern="1200" dirty="0">
              <a:solidFill>
                <a:prstClr val="white"/>
              </a:solidFill>
              <a:latin typeface="微軟正黑體" panose="020B0604030504040204" pitchFamily="34" charset="-120"/>
              <a:ea typeface="微軟正黑體" panose="020B0604030504040204" pitchFamily="34" charset="-120"/>
              <a:cs typeface="+mn-cs"/>
            </a:endParaRPr>
          </a:p>
          <a:p>
            <a:pPr algn="r" defTabSz="685800">
              <a:buClrTx/>
            </a:pPr>
            <a:r>
              <a:rPr lang="en-US" altLang="zh-TW" sz="1350" kern="1200" dirty="0">
                <a:solidFill>
                  <a:prstClr val="white"/>
                </a:solidFill>
                <a:latin typeface="微軟正黑體" panose="020B0604030504040204" pitchFamily="34" charset="-120"/>
                <a:ea typeface="微軟正黑體" panose="020B0604030504040204" pitchFamily="34" charset="-120"/>
                <a:cs typeface="+mn-cs"/>
              </a:rPr>
              <a:t>Sep 11, 2018</a:t>
            </a:r>
            <a:endParaRPr lang="zh-TW" altLang="en-US" sz="1350" kern="1200" dirty="0">
              <a:solidFill>
                <a:prstClr val="white"/>
              </a:solidFill>
              <a:latin typeface="微軟正黑體" panose="020B0604030504040204" pitchFamily="34" charset="-120"/>
              <a:ea typeface="微軟正黑體" panose="020B0604030504040204" pitchFamily="34" charset="-120"/>
              <a:cs typeface="+mn-cs"/>
            </a:endParaRPr>
          </a:p>
        </p:txBody>
      </p:sp>
      <p:pic>
        <p:nvPicPr>
          <p:cNvPr id="7" name="圖片 6"/>
          <p:cNvPicPr>
            <a:picLocks noChangeAspect="1"/>
          </p:cNvPicPr>
          <p:nvPr/>
        </p:nvPicPr>
        <p:blipFill>
          <a:blip r:embed="rId3"/>
          <a:stretch>
            <a:fillRect/>
          </a:stretch>
        </p:blipFill>
        <p:spPr>
          <a:xfrm>
            <a:off x="6670008" y="4353215"/>
            <a:ext cx="2358188" cy="654426"/>
          </a:xfrm>
          <a:prstGeom prst="rect">
            <a:avLst/>
          </a:prstGeom>
        </p:spPr>
      </p:pic>
      <p:pic>
        <p:nvPicPr>
          <p:cNvPr id="1026" name="Picture 2" descr="http://columns.chicken-house.net/wp-content/uploads/MicrosoftMVP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6629" y="2590041"/>
            <a:ext cx="1857375" cy="857251"/>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p:cNvPicPr>
            <a:picLocks noChangeAspect="1"/>
          </p:cNvPicPr>
          <p:nvPr/>
        </p:nvPicPr>
        <p:blipFill rotWithShape="1">
          <a:blip r:embed="rId5"/>
          <a:srcRect l="482" r="1280" b="26587"/>
          <a:stretch/>
        </p:blipFill>
        <p:spPr>
          <a:xfrm>
            <a:off x="9285063" y="2717569"/>
            <a:ext cx="1857375" cy="602193"/>
          </a:xfrm>
          <a:prstGeom prst="rect">
            <a:avLst/>
          </a:prstGeom>
        </p:spPr>
      </p:pic>
    </p:spTree>
    <p:extLst>
      <p:ext uri="{BB962C8B-B14F-4D97-AF65-F5344CB8AC3E}">
        <p14:creationId xmlns:p14="http://schemas.microsoft.com/office/powerpoint/2010/main" val="3834965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Q1: </a:t>
            </a:r>
            <a:r>
              <a:rPr lang="zh-TW" altLang="en-US" dirty="0"/>
              <a:t>該如何管理越來越多的服務</a:t>
            </a:r>
            <a:r>
              <a:rPr lang="en-US" altLang="zh-TW" dirty="0"/>
              <a:t>?</a:t>
            </a:r>
            <a:endParaRPr lang="en-US" dirty="0"/>
          </a:p>
        </p:txBody>
      </p:sp>
      <p:sp>
        <p:nvSpPr>
          <p:cNvPr id="3" name="文字版面配置區 2"/>
          <p:cNvSpPr>
            <a:spLocks noGrp="1"/>
          </p:cNvSpPr>
          <p:nvPr>
            <p:ph type="body" idx="1"/>
          </p:nvPr>
        </p:nvSpPr>
        <p:spPr/>
        <p:txBody>
          <a:bodyPr/>
          <a:lstStyle/>
          <a:p>
            <a:r>
              <a:rPr lang="zh-TW" altLang="en-US" dirty="0"/>
              <a:t>如何掌握每個服務的資訊與狀態</a:t>
            </a:r>
            <a:r>
              <a:rPr lang="en-US" altLang="zh-TW" dirty="0"/>
              <a:t>?</a:t>
            </a:r>
          </a:p>
          <a:p>
            <a:r>
              <a:rPr lang="zh-TW" altLang="en-US" dirty="0"/>
              <a:t>如何掌握每個 </a:t>
            </a:r>
            <a:r>
              <a:rPr lang="en-US" altLang="zh-TW" dirty="0"/>
              <a:t>instance </a:t>
            </a:r>
            <a:r>
              <a:rPr lang="zh-TW" altLang="en-US" dirty="0"/>
              <a:t>的資訊與狀態</a:t>
            </a:r>
            <a:r>
              <a:rPr lang="en-US" altLang="zh-TW" dirty="0"/>
              <a:t>?</a:t>
            </a:r>
          </a:p>
          <a:p>
            <a:r>
              <a:rPr lang="zh-TW" altLang="en-US" dirty="0"/>
              <a:t>如何精準定位要呼叫的服務</a:t>
            </a:r>
            <a:r>
              <a:rPr lang="en-US" altLang="zh-TW" dirty="0"/>
              <a:t>?</a:t>
            </a:r>
          </a:p>
          <a:p>
            <a:r>
              <a:rPr lang="zh-TW" altLang="en-US" dirty="0"/>
              <a:t>如何簡化服務部署與啟動的程序</a:t>
            </a:r>
            <a:r>
              <a:rPr lang="en-US" altLang="zh-TW" dirty="0"/>
              <a:t>?</a:t>
            </a:r>
            <a:endParaRPr lang="en-US" dirty="0"/>
          </a:p>
          <a:p>
            <a:r>
              <a:rPr lang="zh-TW" altLang="en-US" dirty="0"/>
              <a:t>如何確保這些服務的組態是正確的</a:t>
            </a:r>
            <a:r>
              <a:rPr lang="en-US" altLang="zh-TW" dirty="0"/>
              <a:t>?</a:t>
            </a:r>
          </a:p>
          <a:p>
            <a:endParaRPr lang="en-US" dirty="0"/>
          </a:p>
        </p:txBody>
      </p:sp>
    </p:spTree>
    <p:extLst>
      <p:ext uri="{BB962C8B-B14F-4D97-AF65-F5344CB8AC3E}">
        <p14:creationId xmlns:p14="http://schemas.microsoft.com/office/powerpoint/2010/main" val="2610879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管理微服務的挑戰</a:t>
            </a:r>
            <a:endParaRPr lang="en-US" dirty="0"/>
          </a:p>
        </p:txBody>
      </p:sp>
      <p:sp>
        <p:nvSpPr>
          <p:cNvPr id="6" name="文字版面配置區 5"/>
          <p:cNvSpPr>
            <a:spLocks noGrp="1"/>
          </p:cNvSpPr>
          <p:nvPr>
            <p:ph type="body" idx="1"/>
          </p:nvPr>
        </p:nvSpPr>
        <p:spPr/>
        <p:txBody>
          <a:bodyPr/>
          <a:lstStyle/>
          <a:p>
            <a:r>
              <a:rPr lang="zh-TW" altLang="en-US" dirty="0"/>
              <a:t>如何掌握 </a:t>
            </a:r>
            <a:r>
              <a:rPr lang="en-US" altLang="zh-TW" dirty="0"/>
              <a:t>N</a:t>
            </a:r>
            <a:r>
              <a:rPr lang="zh-TW" altLang="en-US" dirty="0"/>
              <a:t> 種服務的相關資訊</a:t>
            </a:r>
            <a:r>
              <a:rPr lang="en-US" altLang="zh-TW" dirty="0"/>
              <a:t>?</a:t>
            </a:r>
          </a:p>
          <a:p>
            <a:pPr lvl="1"/>
            <a:r>
              <a:rPr lang="en-US" dirty="0"/>
              <a:t>Service Definition</a:t>
            </a:r>
          </a:p>
          <a:p>
            <a:pPr lvl="1"/>
            <a:r>
              <a:rPr lang="en-US" altLang="zh-TW" dirty="0"/>
              <a:t>Health Status</a:t>
            </a:r>
          </a:p>
          <a:p>
            <a:r>
              <a:rPr lang="zh-TW" altLang="en-US" dirty="0"/>
              <a:t>如何掌握每種服務的 </a:t>
            </a:r>
            <a:r>
              <a:rPr lang="en-US" altLang="zh-TW" dirty="0"/>
              <a:t>M</a:t>
            </a:r>
            <a:r>
              <a:rPr lang="zh-TW" altLang="en-US" dirty="0"/>
              <a:t> 個 </a:t>
            </a:r>
            <a:r>
              <a:rPr lang="en-US" altLang="zh-TW" dirty="0"/>
              <a:t>instance</a:t>
            </a:r>
            <a:r>
              <a:rPr lang="zh-TW" altLang="en-US" dirty="0"/>
              <a:t> 相關資訊</a:t>
            </a:r>
            <a:r>
              <a:rPr lang="en-US" altLang="zh-TW" dirty="0"/>
              <a:t>?</a:t>
            </a:r>
          </a:p>
          <a:p>
            <a:r>
              <a:rPr lang="zh-TW" altLang="en-US" dirty="0"/>
              <a:t>如何管理 </a:t>
            </a:r>
            <a:r>
              <a:rPr lang="en-US" altLang="zh-TW" dirty="0"/>
              <a:t>(N</a:t>
            </a:r>
            <a:r>
              <a:rPr lang="zh-TW" altLang="en-US" dirty="0"/>
              <a:t> </a:t>
            </a:r>
            <a:r>
              <a:rPr lang="en-US" altLang="zh-TW" dirty="0"/>
              <a:t>x</a:t>
            </a:r>
            <a:r>
              <a:rPr lang="zh-TW" altLang="en-US" dirty="0"/>
              <a:t> </a:t>
            </a:r>
            <a:r>
              <a:rPr lang="en-US" altLang="zh-TW" dirty="0"/>
              <a:t>M)</a:t>
            </a:r>
            <a:r>
              <a:rPr lang="en-US" altLang="zh-TW" baseline="30000" dirty="0"/>
              <a:t>2</a:t>
            </a:r>
            <a:r>
              <a:rPr lang="zh-TW" altLang="en-US" dirty="0"/>
              <a:t> 種可能的連線</a:t>
            </a:r>
            <a:r>
              <a:rPr lang="en-US" altLang="zh-TW" dirty="0"/>
              <a:t>?</a:t>
            </a:r>
          </a:p>
          <a:p>
            <a:r>
              <a:rPr lang="zh-TW" altLang="en-US" dirty="0"/>
              <a:t>即時的組態更新</a:t>
            </a:r>
            <a:r>
              <a:rPr lang="en-US" altLang="zh-TW" dirty="0"/>
              <a:t>?</a:t>
            </a:r>
            <a:endParaRPr lang="en-US" dirty="0"/>
          </a:p>
        </p:txBody>
      </p:sp>
    </p:spTree>
    <p:extLst>
      <p:ext uri="{BB962C8B-B14F-4D97-AF65-F5344CB8AC3E}">
        <p14:creationId xmlns:p14="http://schemas.microsoft.com/office/powerpoint/2010/main" val="2956480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9386D2C1-0D36-4F04-BF61-F75F70E0BAE3}"/>
              </a:ext>
            </a:extLst>
          </p:cNvPr>
          <p:cNvSpPr>
            <a:spLocks noGrp="1"/>
          </p:cNvSpPr>
          <p:nvPr>
            <p:ph type="title"/>
          </p:nvPr>
        </p:nvSpPr>
        <p:spPr/>
        <p:txBody>
          <a:bodyPr/>
          <a:lstStyle/>
          <a:p>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en-US" altLang="zh-TW" sz="3200" dirty="0" smtClean="0"/>
              <a:t/>
            </a:r>
            <a:br>
              <a:rPr lang="en-US" altLang="zh-TW" sz="3200" dirty="0" smtClean="0"/>
            </a:br>
            <a:r>
              <a:rPr lang="zh-TW" altLang="en-US" sz="3200" dirty="0" smtClean="0"/>
              <a:t>需求</a:t>
            </a:r>
            <a:r>
              <a:rPr lang="en-US" altLang="zh-TW" sz="3200" dirty="0" smtClean="0"/>
              <a:t>1. </a:t>
            </a:r>
            <a:r>
              <a:rPr lang="zh-TW" altLang="en-US" sz="3200" dirty="0"/>
              <a:t>如何管理好單一服務內的 </a:t>
            </a:r>
            <a:r>
              <a:rPr lang="en-US" altLang="zh-TW" sz="3200" dirty="0"/>
              <a:t>instances?</a:t>
            </a:r>
            <a:endParaRPr lang="zh-TW" altLang="en-US" sz="3200" dirty="0"/>
          </a:p>
        </p:txBody>
      </p:sp>
      <p:sp>
        <p:nvSpPr>
          <p:cNvPr id="2" name="文字版面配置區 1"/>
          <p:cNvSpPr>
            <a:spLocks noGrp="1"/>
          </p:cNvSpPr>
          <p:nvPr>
            <p:ph type="body" idx="1"/>
          </p:nvPr>
        </p:nvSpPr>
        <p:spPr/>
        <p:txBody>
          <a:bodyPr/>
          <a:lstStyle/>
          <a:p>
            <a:endParaRPr lang="en-US"/>
          </a:p>
        </p:txBody>
      </p:sp>
    </p:spTree>
    <p:extLst>
      <p:ext uri="{BB962C8B-B14F-4D97-AF65-F5344CB8AC3E}">
        <p14:creationId xmlns:p14="http://schemas.microsoft.com/office/powerpoint/2010/main" val="13443454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49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346427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6008161" y="381437"/>
            <a:ext cx="2339102" cy="3108543"/>
          </a:xfrm>
          <a:prstGeom prst="rect">
            <a:avLst/>
          </a:prstGeom>
          <a:noFill/>
        </p:spPr>
        <p:txBody>
          <a:bodyPr wrap="none" rtlCol="0">
            <a:spAutoFit/>
          </a:bodyPr>
          <a:lstStyle/>
          <a:p>
            <a:r>
              <a:rPr lang="zh-TW" altLang="en-US" dirty="0"/>
              <a:t>越符合 </a:t>
            </a:r>
            <a:r>
              <a:rPr lang="en-US" altLang="zh-TW" dirty="0"/>
              <a:t>Cloud</a:t>
            </a:r>
            <a:r>
              <a:rPr lang="zh-TW" altLang="en-US" dirty="0"/>
              <a:t> </a:t>
            </a:r>
            <a:r>
              <a:rPr lang="en-US" altLang="zh-TW" dirty="0"/>
              <a:t>Native,</a:t>
            </a:r>
          </a:p>
          <a:p>
            <a:r>
              <a:rPr lang="en-US" dirty="0"/>
              <a:t>DevOps </a:t>
            </a:r>
            <a:r>
              <a:rPr lang="zh-TW" altLang="en-US" dirty="0"/>
              <a:t>的原則，越需要</a:t>
            </a:r>
            <a:endParaRPr lang="en-US" altLang="zh-TW" dirty="0"/>
          </a:p>
          <a:p>
            <a:r>
              <a:rPr lang="zh-TW" altLang="en-US" dirty="0"/>
              <a:t>高度動態的部署方式。</a:t>
            </a:r>
            <a:endParaRPr lang="en-US" altLang="zh-TW" dirty="0"/>
          </a:p>
          <a:p>
            <a:endParaRPr lang="en-US" altLang="zh-TW" dirty="0"/>
          </a:p>
          <a:p>
            <a:r>
              <a:rPr lang="en-US" altLang="zh-TW" dirty="0"/>
              <a:t>Auto Scaling </a:t>
            </a:r>
            <a:r>
              <a:rPr lang="zh-TW" altLang="en-US" dirty="0"/>
              <a:t>的機制，</a:t>
            </a:r>
            <a:endParaRPr lang="en-US" altLang="zh-TW" dirty="0"/>
          </a:p>
          <a:p>
            <a:r>
              <a:rPr lang="zh-TW" altLang="en-US" dirty="0"/>
              <a:t>部署機制可能幾秒鐘就會</a:t>
            </a:r>
            <a:endParaRPr lang="en-US" altLang="zh-TW" dirty="0"/>
          </a:p>
          <a:p>
            <a:r>
              <a:rPr lang="zh-TW" altLang="en-US" dirty="0"/>
              <a:t>變化；</a:t>
            </a:r>
            <a:endParaRPr lang="en-US" altLang="zh-TW" dirty="0"/>
          </a:p>
          <a:p>
            <a:endParaRPr lang="en-US" altLang="zh-TW" dirty="0"/>
          </a:p>
          <a:p>
            <a:r>
              <a:rPr lang="en-US" altLang="zh-TW" dirty="0"/>
              <a:t>Container </a:t>
            </a:r>
            <a:r>
              <a:rPr lang="zh-TW" altLang="en-US" dirty="0"/>
              <a:t>的風行，可能</a:t>
            </a:r>
            <a:endParaRPr lang="en-US" altLang="zh-TW" dirty="0"/>
          </a:p>
          <a:p>
            <a:r>
              <a:rPr lang="zh-TW" altLang="en-US" dirty="0"/>
              <a:t>一台 </a:t>
            </a:r>
            <a:r>
              <a:rPr lang="en-US" altLang="zh-TW" dirty="0"/>
              <a:t>VM</a:t>
            </a:r>
            <a:r>
              <a:rPr lang="zh-TW" altLang="en-US" dirty="0"/>
              <a:t> 就存在多個服務</a:t>
            </a:r>
            <a:endParaRPr lang="en-US" altLang="zh-TW" dirty="0"/>
          </a:p>
          <a:p>
            <a:r>
              <a:rPr lang="en-US" altLang="zh-TW" dirty="0"/>
              <a:t>(instance), IP / PORT </a:t>
            </a:r>
            <a:r>
              <a:rPr lang="zh-TW" altLang="en-US" dirty="0"/>
              <a:t>都</a:t>
            </a:r>
            <a:endParaRPr lang="en-US" altLang="zh-TW" dirty="0"/>
          </a:p>
          <a:p>
            <a:r>
              <a:rPr lang="zh-TW" altLang="en-US" dirty="0"/>
              <a:t>有可能數秒鐘就變動一次。</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41448152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做法</a:t>
            </a:r>
            <a:r>
              <a:rPr lang="en-US" altLang="zh-TW" dirty="0"/>
              <a:t>:</a:t>
            </a:r>
            <a:endParaRPr lang="en-US" dirty="0"/>
          </a:p>
        </p:txBody>
      </p:sp>
      <p:sp>
        <p:nvSpPr>
          <p:cNvPr id="6" name="文字版面配置區 5"/>
          <p:cNvSpPr>
            <a:spLocks noGrp="1"/>
          </p:cNvSpPr>
          <p:nvPr>
            <p:ph type="body" idx="1"/>
          </p:nvPr>
        </p:nvSpPr>
        <p:spPr/>
        <p:txBody>
          <a:bodyPr/>
          <a:lstStyle/>
          <a:p>
            <a:r>
              <a:rPr lang="zh-TW" altLang="en-US" dirty="0"/>
              <a:t>維護服務與組態的資料庫</a:t>
            </a:r>
            <a:endParaRPr lang="en-US" altLang="zh-TW" dirty="0"/>
          </a:p>
          <a:p>
            <a:pPr lvl="1"/>
            <a:r>
              <a:rPr lang="en-US" altLang="zh-TW" dirty="0"/>
              <a:t>(N)</a:t>
            </a:r>
            <a:r>
              <a:rPr lang="zh-TW" altLang="en-US" dirty="0"/>
              <a:t> </a:t>
            </a:r>
            <a:r>
              <a:rPr lang="en-US" altLang="zh-TW" dirty="0"/>
              <a:t>Service Definition &amp; Metadata</a:t>
            </a:r>
          </a:p>
          <a:p>
            <a:pPr lvl="1"/>
            <a:r>
              <a:rPr lang="en-US" altLang="zh-TW" dirty="0"/>
              <a:t>(M)</a:t>
            </a:r>
            <a:r>
              <a:rPr lang="zh-TW" altLang="en-US" dirty="0"/>
              <a:t> </a:t>
            </a:r>
            <a:r>
              <a:rPr lang="en-US" altLang="zh-TW" dirty="0"/>
              <a:t>Service Instance List (with health status)</a:t>
            </a:r>
          </a:p>
          <a:p>
            <a:pPr lvl="1"/>
            <a:r>
              <a:rPr lang="en-US" altLang="zh-TW" dirty="0"/>
              <a:t>Query Interface &amp; Service Dashboard</a:t>
            </a:r>
          </a:p>
          <a:p>
            <a:r>
              <a:rPr lang="zh-TW" altLang="en-US" dirty="0"/>
              <a:t>簡化服務部署與啟動 的程序</a:t>
            </a:r>
            <a:endParaRPr lang="en-US" altLang="zh-TW" dirty="0"/>
          </a:p>
          <a:p>
            <a:pPr lvl="1"/>
            <a:r>
              <a:rPr lang="en-US" altLang="zh-TW" dirty="0"/>
              <a:t>Configuration Management</a:t>
            </a:r>
          </a:p>
          <a:p>
            <a:pPr lvl="1"/>
            <a:r>
              <a:rPr lang="en-US" altLang="zh-TW" dirty="0"/>
              <a:t>Configuration Change Notification</a:t>
            </a:r>
          </a:p>
          <a:p>
            <a:pPr lvl="1"/>
            <a:r>
              <a:rPr lang="en-US" altLang="zh-TW" dirty="0"/>
              <a:t>Query &amp; Update (Transactional)</a:t>
            </a:r>
            <a:r>
              <a:rPr lang="zh-TW" altLang="en-US" dirty="0"/>
              <a:t> </a:t>
            </a:r>
            <a:r>
              <a:rPr lang="en-US" altLang="zh-TW" dirty="0"/>
              <a:t>Interface</a:t>
            </a:r>
          </a:p>
        </p:txBody>
      </p:sp>
    </p:spTree>
    <p:extLst>
      <p:ext uri="{BB962C8B-B14F-4D97-AF65-F5344CB8AC3E}">
        <p14:creationId xmlns:p14="http://schemas.microsoft.com/office/powerpoint/2010/main" val="18874886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81435" y="4718306"/>
            <a:ext cx="6353021" cy="523220"/>
          </a:xfrm>
          <a:prstGeom prst="rect">
            <a:avLst/>
          </a:prstGeom>
          <a:noFill/>
        </p:spPr>
        <p:txBody>
          <a:bodyPr wrap="none" rtlCol="0">
            <a:spAutoFit/>
          </a:bodyPr>
          <a:lstStyle/>
          <a:p>
            <a:r>
              <a:rPr lang="en-US" dirty="0">
                <a:hlinkClick r:id="rId3"/>
              </a:rPr>
              <a:t>https://www.nginx.com/blog/service-discovery-in-a-microservices-architecture/</a:t>
            </a:r>
            <a:endParaRPr lang="en-US" dirty="0"/>
          </a:p>
          <a:p>
            <a:endParaRPr lang="en-US" dirty="0"/>
          </a:p>
        </p:txBody>
      </p:sp>
      <p:pic>
        <p:nvPicPr>
          <p:cNvPr id="2050" name="Picture 2" descr="Service discovery is difficult in a modern, cloud-based microservices application because the set of instances, and their IP addresses, are subject to constant ch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17" y="157774"/>
            <a:ext cx="4370664" cy="4456029"/>
          </a:xfrm>
          <a:prstGeom prst="rect">
            <a:avLst/>
          </a:prstGeom>
          <a:noFill/>
          <a:extLst>
            <a:ext uri="{909E8E84-426E-40DD-AFC4-6F175D3DCCD1}">
              <a14:hiddenFill xmlns:a14="http://schemas.microsoft.com/office/drawing/2010/main">
                <a:solidFill>
                  <a:srgbClr val="FFFFFF"/>
                </a:solidFill>
              </a14:hiddenFill>
            </a:ext>
          </a:extLst>
        </p:spPr>
      </p:pic>
      <p:sp>
        <p:nvSpPr>
          <p:cNvPr id="2" name="圓角矩形 1"/>
          <p:cNvSpPr/>
          <p:nvPr/>
        </p:nvSpPr>
        <p:spPr>
          <a:xfrm>
            <a:off x="2100290" y="198555"/>
            <a:ext cx="2466267" cy="4519751"/>
          </a:xfrm>
          <a:prstGeom prst="roundRect">
            <a:avLst>
              <a:gd name="adj" fmla="val 708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文字方塊 2"/>
          <p:cNvSpPr txBox="1"/>
          <p:nvPr/>
        </p:nvSpPr>
        <p:spPr>
          <a:xfrm>
            <a:off x="4644181" y="381437"/>
            <a:ext cx="4238661" cy="2677656"/>
          </a:xfrm>
          <a:prstGeom prst="rect">
            <a:avLst/>
          </a:prstGeom>
          <a:noFill/>
        </p:spPr>
        <p:txBody>
          <a:bodyPr wrap="none" rtlCol="0">
            <a:spAutoFit/>
          </a:bodyPr>
          <a:lstStyle/>
          <a:p>
            <a:r>
              <a:rPr lang="zh-TW" altLang="en-US" dirty="0" smtClean="0"/>
              <a:t>只要確實</a:t>
            </a:r>
            <a:r>
              <a:rPr lang="zh-TW" altLang="en-US" dirty="0" smtClean="0"/>
              <a:t>維護好這些資訊 </a:t>
            </a:r>
            <a:r>
              <a:rPr lang="en-US" altLang="zh-TW" dirty="0" smtClean="0"/>
              <a:t>(</a:t>
            </a:r>
            <a:r>
              <a:rPr lang="zh-TW" altLang="en-US" dirty="0" smtClean="0"/>
              <a:t>服務 </a:t>
            </a:r>
            <a:r>
              <a:rPr lang="en-US" altLang="zh-TW" dirty="0" smtClean="0"/>
              <a:t>instances </a:t>
            </a:r>
            <a:r>
              <a:rPr lang="zh-TW" altLang="en-US" dirty="0" smtClean="0"/>
              <a:t>清單</a:t>
            </a:r>
            <a:r>
              <a:rPr lang="en-US" altLang="zh-TW" dirty="0" smtClean="0"/>
              <a:t>):</a:t>
            </a:r>
            <a:endParaRPr lang="en-US" altLang="zh-TW" dirty="0"/>
          </a:p>
          <a:p>
            <a:endParaRPr lang="en-US" altLang="zh-TW" dirty="0"/>
          </a:p>
          <a:p>
            <a:pPr marL="342900" indent="-342900">
              <a:buAutoNum type="arabicPeriod"/>
            </a:pPr>
            <a:r>
              <a:rPr lang="zh-TW" altLang="en-US" dirty="0" smtClean="0"/>
              <a:t>維護 </a:t>
            </a:r>
            <a:r>
              <a:rPr lang="en-US" altLang="zh-TW" dirty="0" smtClean="0"/>
              <a:t>instance list (</a:t>
            </a:r>
            <a:r>
              <a:rPr lang="zh-TW" altLang="en-US" dirty="0" smtClean="0"/>
              <a:t>註冊 </a:t>
            </a:r>
            <a:r>
              <a:rPr lang="en-US" altLang="zh-TW" dirty="0" smtClean="0"/>
              <a:t>/</a:t>
            </a:r>
            <a:r>
              <a:rPr lang="zh-TW" altLang="en-US" dirty="0" smtClean="0"/>
              <a:t> 移除機制</a:t>
            </a:r>
            <a:r>
              <a:rPr lang="en-US" altLang="zh-TW" dirty="0" smtClean="0"/>
              <a:t>)</a:t>
            </a:r>
          </a:p>
          <a:p>
            <a:pPr marL="342900" indent="-342900">
              <a:buAutoNum type="arabicPeriod"/>
            </a:pPr>
            <a:r>
              <a:rPr lang="zh-TW" altLang="en-US" dirty="0" smtClean="0"/>
              <a:t>確認</a:t>
            </a:r>
            <a:r>
              <a:rPr lang="zh-TW" altLang="en-US" dirty="0"/>
              <a:t> </a:t>
            </a:r>
            <a:r>
              <a:rPr lang="en-US" altLang="zh-TW" dirty="0" smtClean="0"/>
              <a:t>instance</a:t>
            </a:r>
            <a:r>
              <a:rPr lang="zh-TW" altLang="en-US" dirty="0" smtClean="0"/>
              <a:t> </a:t>
            </a:r>
            <a:r>
              <a:rPr lang="en-US" altLang="zh-TW" dirty="0" smtClean="0"/>
              <a:t>status</a:t>
            </a:r>
            <a:r>
              <a:rPr lang="zh-TW" altLang="en-US" dirty="0"/>
              <a:t> </a:t>
            </a:r>
            <a:r>
              <a:rPr lang="en-US" altLang="zh-TW" dirty="0" smtClean="0"/>
              <a:t>(</a:t>
            </a:r>
            <a:r>
              <a:rPr lang="zh-TW" altLang="en-US" dirty="0" smtClean="0"/>
              <a:t>健康偵測</a:t>
            </a:r>
            <a:r>
              <a:rPr lang="zh-TW" altLang="en-US" dirty="0"/>
              <a:t> </a:t>
            </a:r>
            <a:r>
              <a:rPr lang="en-US" altLang="zh-TW" dirty="0" smtClean="0"/>
              <a:t>/</a:t>
            </a:r>
            <a:r>
              <a:rPr lang="zh-TW" altLang="en-US" dirty="0" smtClean="0"/>
              <a:t> 心跳訊號</a:t>
            </a:r>
            <a:r>
              <a:rPr lang="en-US" altLang="zh-TW" dirty="0" smtClean="0"/>
              <a:t>)</a:t>
            </a:r>
          </a:p>
          <a:p>
            <a:pPr marL="342900" indent="-342900">
              <a:buAutoNum type="arabicPeriod"/>
            </a:pPr>
            <a:r>
              <a:rPr lang="zh-TW" altLang="en-US" dirty="0" smtClean="0"/>
              <a:t>附加資訊</a:t>
            </a:r>
            <a:r>
              <a:rPr lang="zh-TW" altLang="en-US" dirty="0"/>
              <a:t> </a:t>
            </a:r>
            <a:r>
              <a:rPr lang="en-US" altLang="zh-TW" dirty="0" smtClean="0"/>
              <a:t>(metadata</a:t>
            </a:r>
            <a:r>
              <a:rPr lang="zh-TW" altLang="en-US" dirty="0"/>
              <a:t> </a:t>
            </a:r>
            <a:r>
              <a:rPr lang="en-US" altLang="zh-TW" dirty="0" smtClean="0"/>
              <a:t>/</a:t>
            </a:r>
            <a:r>
              <a:rPr lang="zh-TW" altLang="en-US" dirty="0"/>
              <a:t> </a:t>
            </a:r>
            <a:r>
              <a:rPr lang="en-US" altLang="zh-TW" dirty="0" smtClean="0"/>
              <a:t>tagging)</a:t>
            </a:r>
            <a:endParaRPr lang="en-US" altLang="zh-TW" dirty="0"/>
          </a:p>
          <a:p>
            <a:pPr marL="342900" indent="-342900">
              <a:buAutoNum type="arabicPeriod"/>
            </a:pPr>
            <a:endParaRPr lang="en-US" altLang="zh-TW" dirty="0" smtClean="0"/>
          </a:p>
          <a:p>
            <a:pPr marL="342900" indent="-342900">
              <a:buAutoNum type="arabicPeriod"/>
            </a:pPr>
            <a:endParaRPr lang="en-US" altLang="zh-TW" dirty="0"/>
          </a:p>
          <a:p>
            <a:r>
              <a:rPr lang="zh-TW" altLang="en-US" dirty="0" smtClean="0"/>
              <a:t>就</a:t>
            </a:r>
            <a:r>
              <a:rPr lang="zh-TW" altLang="en-US" dirty="0" smtClean="0"/>
              <a:t>有足夠資訊來做</a:t>
            </a:r>
            <a:r>
              <a:rPr lang="zh-TW" altLang="en-US" dirty="0"/>
              <a:t> </a:t>
            </a:r>
            <a:r>
              <a:rPr lang="en-US" altLang="zh-TW" dirty="0" smtClean="0"/>
              <a:t>load</a:t>
            </a:r>
            <a:r>
              <a:rPr lang="zh-TW" altLang="en-US" dirty="0"/>
              <a:t> </a:t>
            </a:r>
            <a:r>
              <a:rPr lang="en-US" altLang="zh-TW" dirty="0" smtClean="0"/>
              <a:t>balanc</a:t>
            </a:r>
            <a:r>
              <a:rPr lang="en-US" altLang="zh-TW" dirty="0"/>
              <a:t>e</a:t>
            </a:r>
            <a:r>
              <a:rPr lang="en-US" altLang="zh-TW" dirty="0" smtClean="0"/>
              <a:t>:</a:t>
            </a:r>
            <a:endParaRPr lang="en-US" altLang="zh-TW" dirty="0"/>
          </a:p>
          <a:p>
            <a:endParaRPr lang="en-US" altLang="zh-TW" dirty="0"/>
          </a:p>
          <a:p>
            <a:pPr marL="342900" indent="-342900">
              <a:buAutoNum type="arabicPeriod"/>
            </a:pPr>
            <a:r>
              <a:rPr lang="en-US" altLang="zh-TW" dirty="0"/>
              <a:t>Client </a:t>
            </a:r>
            <a:r>
              <a:rPr lang="zh-TW" altLang="en-US" dirty="0"/>
              <a:t>有能力掌握服務是否可用</a:t>
            </a:r>
            <a:r>
              <a:rPr lang="en-US" altLang="zh-TW" dirty="0"/>
              <a:t>?</a:t>
            </a:r>
          </a:p>
          <a:p>
            <a:pPr marL="342900" indent="-342900">
              <a:buAutoNum type="arabicPeriod"/>
            </a:pPr>
            <a:r>
              <a:rPr lang="en-US" altLang="zh-TW" dirty="0"/>
              <a:t>Client </a:t>
            </a:r>
            <a:r>
              <a:rPr lang="zh-TW" altLang="en-US" dirty="0"/>
              <a:t>有能力掌握 </a:t>
            </a:r>
            <a:r>
              <a:rPr lang="en-US" altLang="zh-TW" dirty="0"/>
              <a:t>instance </a:t>
            </a:r>
            <a:r>
              <a:rPr lang="zh-TW" altLang="en-US" dirty="0"/>
              <a:t>是否可用</a:t>
            </a:r>
            <a:r>
              <a:rPr lang="en-US" altLang="zh-TW" dirty="0"/>
              <a:t>?</a:t>
            </a:r>
          </a:p>
          <a:p>
            <a:pPr marL="342900" indent="-342900">
              <a:buAutoNum type="arabicPeriod"/>
            </a:pPr>
            <a:r>
              <a:rPr lang="en-US" altLang="zh-TW" dirty="0"/>
              <a:t>Client </a:t>
            </a:r>
            <a:r>
              <a:rPr lang="zh-TW" altLang="en-US" dirty="0"/>
              <a:t>有能力決定要調用哪個 </a:t>
            </a:r>
            <a:r>
              <a:rPr lang="en-US" altLang="zh-TW" dirty="0"/>
              <a:t>instance</a:t>
            </a:r>
            <a:r>
              <a:rPr lang="zh-TW" altLang="en-US" dirty="0"/>
              <a:t> 的服務</a:t>
            </a:r>
            <a:r>
              <a:rPr lang="en-US" altLang="zh-TW" dirty="0"/>
              <a:t>?</a:t>
            </a:r>
          </a:p>
        </p:txBody>
      </p:sp>
    </p:spTree>
    <p:extLst>
      <p:ext uri="{BB962C8B-B14F-4D97-AF65-F5344CB8AC3E}">
        <p14:creationId xmlns:p14="http://schemas.microsoft.com/office/powerpoint/2010/main" val="3855315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With client-side service discovery, the client determines the network locations of available service instances and load balances requests across them"/>
          <p:cNvPicPr>
            <a:picLocks noChangeAspect="1" noChangeArrowheads="1"/>
          </p:cNvPicPr>
          <p:nvPr/>
        </p:nvPicPr>
        <p:blipFill rotWithShape="1">
          <a:blip r:embed="rId3">
            <a:extLst>
              <a:ext uri="{28A0092B-C50C-407E-A947-70E740481C1C}">
                <a14:useLocalDpi xmlns:a14="http://schemas.microsoft.com/office/drawing/2010/main" val="0"/>
              </a:ext>
            </a:extLst>
          </a:blip>
          <a:srcRect t="5396"/>
          <a:stretch/>
        </p:blipFill>
        <p:spPr bwMode="auto">
          <a:xfrm>
            <a:off x="5083633" y="1180882"/>
            <a:ext cx="3447696" cy="30801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6" y="1221213"/>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862527" y="4171922"/>
            <a:ext cx="2951449" cy="523220"/>
          </a:xfrm>
          <a:prstGeom prst="rect">
            <a:avLst/>
          </a:prstGeom>
          <a:noFill/>
        </p:spPr>
        <p:txBody>
          <a:bodyPr wrap="none" rtlCol="0">
            <a:spAutoFit/>
          </a:bodyPr>
          <a:lstStyle/>
          <a:p>
            <a:r>
              <a:rPr lang="en-US" dirty="0"/>
              <a:t>The Server‑Side Discovery Pattern</a:t>
            </a:r>
          </a:p>
          <a:p>
            <a:pPr algn="ctr"/>
            <a:r>
              <a:rPr lang="en-US" altLang="zh-TW" dirty="0"/>
              <a:t>(Ops </a:t>
            </a:r>
            <a:r>
              <a:rPr lang="zh-TW" altLang="en-US" dirty="0"/>
              <a:t>集中管控，統一更新</a:t>
            </a:r>
            <a:r>
              <a:rPr lang="en-US" altLang="zh-TW" dirty="0"/>
              <a:t>)</a:t>
            </a:r>
            <a:endParaRPr lang="en-US" dirty="0"/>
          </a:p>
        </p:txBody>
      </p:sp>
      <p:sp>
        <p:nvSpPr>
          <p:cNvPr id="9" name="文字方塊 8"/>
          <p:cNvSpPr txBox="1"/>
          <p:nvPr/>
        </p:nvSpPr>
        <p:spPr>
          <a:xfrm>
            <a:off x="5366221" y="4187832"/>
            <a:ext cx="2882520" cy="523220"/>
          </a:xfrm>
          <a:prstGeom prst="rect">
            <a:avLst/>
          </a:prstGeom>
          <a:noFill/>
        </p:spPr>
        <p:txBody>
          <a:bodyPr wrap="none" rtlCol="0">
            <a:spAutoFit/>
          </a:bodyPr>
          <a:lstStyle/>
          <a:p>
            <a:r>
              <a:rPr lang="en-US" dirty="0"/>
              <a:t>The Client‑Side Discovery Pattern</a:t>
            </a:r>
          </a:p>
          <a:p>
            <a:pPr algn="ctr"/>
            <a:r>
              <a:rPr lang="en-US" altLang="zh-TW" dirty="0"/>
              <a:t>(Dev </a:t>
            </a:r>
            <a:r>
              <a:rPr lang="zh-TW" altLang="en-US" dirty="0"/>
              <a:t>個別控制，個別更新</a:t>
            </a:r>
            <a:r>
              <a:rPr lang="en-US" altLang="zh-TW" dirty="0"/>
              <a:t>)</a:t>
            </a:r>
            <a:endParaRPr lang="en-US" dirty="0"/>
          </a:p>
        </p:txBody>
      </p:sp>
      <p:cxnSp>
        <p:nvCxnSpPr>
          <p:cNvPr id="11" name="直線接點 10"/>
          <p:cNvCxnSpPr/>
          <p:nvPr/>
        </p:nvCxnSpPr>
        <p:spPr>
          <a:xfrm>
            <a:off x="4760105" y="1196558"/>
            <a:ext cx="0" cy="3814354"/>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圓角矩形 1"/>
          <p:cNvSpPr/>
          <p:nvPr/>
        </p:nvSpPr>
        <p:spPr>
          <a:xfrm>
            <a:off x="3048492" y="1295831"/>
            <a:ext cx="1530967" cy="914400"/>
          </a:xfrm>
          <a:prstGeom prst="roundRect">
            <a:avLst>
              <a:gd name="adj" fmla="val 11524"/>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 name="直線單箭頭接點 3"/>
          <p:cNvCxnSpPr/>
          <p:nvPr/>
        </p:nvCxnSpPr>
        <p:spPr>
          <a:xfrm flipH="1">
            <a:off x="2544645" y="2199781"/>
            <a:ext cx="961426" cy="85030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755648" y="3061930"/>
            <a:ext cx="838689" cy="496388"/>
          </a:xfrm>
          <a:prstGeom prst="rect">
            <a:avLst/>
          </a:prstGeom>
          <a:noFill/>
          <a:ln>
            <a:solidFill>
              <a:schemeClr val="accent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2" name="直線單箭頭接點 11"/>
          <p:cNvCxnSpPr/>
          <p:nvPr/>
        </p:nvCxnSpPr>
        <p:spPr>
          <a:xfrm>
            <a:off x="2121408" y="2361760"/>
            <a:ext cx="67927" cy="6844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15" idx="3"/>
          </p:cNvCxnSpPr>
          <p:nvPr/>
        </p:nvCxnSpPr>
        <p:spPr>
          <a:xfrm>
            <a:off x="2398341" y="2049558"/>
            <a:ext cx="1244864" cy="4462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551867" y="1753031"/>
            <a:ext cx="846474"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直線單箭頭接點 18"/>
          <p:cNvCxnSpPr/>
          <p:nvPr/>
        </p:nvCxnSpPr>
        <p:spPr>
          <a:xfrm flipH="1">
            <a:off x="5821243" y="2262483"/>
            <a:ext cx="5225" cy="898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a:off x="6291073" y="2227213"/>
            <a:ext cx="1060703" cy="265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678345" y="1669429"/>
            <a:ext cx="607502" cy="59305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文字方塊 23"/>
          <p:cNvSpPr txBox="1"/>
          <p:nvPr/>
        </p:nvSpPr>
        <p:spPr>
          <a:xfrm>
            <a:off x="224681" y="1358533"/>
            <a:ext cx="503664" cy="307777"/>
          </a:xfrm>
          <a:prstGeom prst="rect">
            <a:avLst/>
          </a:prstGeom>
          <a:noFill/>
        </p:spPr>
        <p:txBody>
          <a:bodyPr wrap="none" rtlCol="0">
            <a:spAutoFit/>
          </a:bodyPr>
          <a:lstStyle/>
          <a:p>
            <a:r>
              <a:rPr lang="en-US" altLang="zh-TW" dirty="0"/>
              <a:t>Dev</a:t>
            </a:r>
            <a:endParaRPr lang="en-US" dirty="0"/>
          </a:p>
        </p:txBody>
      </p:sp>
      <p:sp>
        <p:nvSpPr>
          <p:cNvPr id="26" name="文字方塊 25"/>
          <p:cNvSpPr txBox="1"/>
          <p:nvPr/>
        </p:nvSpPr>
        <p:spPr>
          <a:xfrm>
            <a:off x="1503816" y="1358533"/>
            <a:ext cx="513282" cy="307777"/>
          </a:xfrm>
          <a:prstGeom prst="rect">
            <a:avLst/>
          </a:prstGeom>
          <a:noFill/>
        </p:spPr>
        <p:txBody>
          <a:bodyPr wrap="none" rtlCol="0">
            <a:spAutoFit/>
          </a:bodyPr>
          <a:lstStyle/>
          <a:p>
            <a:r>
              <a:rPr lang="en-US" altLang="zh-TW" dirty="0"/>
              <a:t>Ops</a:t>
            </a:r>
            <a:endParaRPr lang="en-US" dirty="0"/>
          </a:p>
        </p:txBody>
      </p:sp>
      <p:sp>
        <p:nvSpPr>
          <p:cNvPr id="27" name="文字方塊 26"/>
          <p:cNvSpPr txBox="1"/>
          <p:nvPr/>
        </p:nvSpPr>
        <p:spPr>
          <a:xfrm>
            <a:off x="5752883" y="1358533"/>
            <a:ext cx="503664" cy="307777"/>
          </a:xfrm>
          <a:prstGeom prst="rect">
            <a:avLst/>
          </a:prstGeom>
          <a:noFill/>
        </p:spPr>
        <p:txBody>
          <a:bodyPr wrap="none" rtlCol="0">
            <a:spAutoFit/>
          </a:bodyPr>
          <a:lstStyle/>
          <a:p>
            <a:r>
              <a:rPr lang="en-US" altLang="zh-TW" dirty="0"/>
              <a:t>Dev</a:t>
            </a:r>
            <a:endParaRPr lang="en-US" dirty="0"/>
          </a:p>
        </p:txBody>
      </p:sp>
      <p:sp>
        <p:nvSpPr>
          <p:cNvPr id="3" name="標題 2"/>
          <p:cNvSpPr>
            <a:spLocks noGrp="1"/>
          </p:cNvSpPr>
          <p:nvPr>
            <p:ph type="title"/>
          </p:nvPr>
        </p:nvSpPr>
        <p:spPr/>
        <p:txBody>
          <a:bodyPr/>
          <a:lstStyle/>
          <a:p>
            <a:r>
              <a:rPr lang="en-US" dirty="0"/>
              <a:t>Service Discovery </a:t>
            </a:r>
            <a:r>
              <a:rPr lang="en-US" altLang="zh-TW" dirty="0"/>
              <a:t>Patterns</a:t>
            </a:r>
            <a:endParaRPr lang="en-US" dirty="0"/>
          </a:p>
        </p:txBody>
      </p:sp>
      <p:sp>
        <p:nvSpPr>
          <p:cNvPr id="6" name="文字方塊 5">
            <a:extLst>
              <a:ext uri="{FF2B5EF4-FFF2-40B4-BE49-F238E27FC236}">
                <a16:creationId xmlns:a16="http://schemas.microsoft.com/office/drawing/2014/main" id="{C31378FB-8171-4612-A0EE-F00D69603A4C}"/>
              </a:ext>
            </a:extLst>
          </p:cNvPr>
          <p:cNvSpPr txBox="1"/>
          <p:nvPr/>
        </p:nvSpPr>
        <p:spPr>
          <a:xfrm>
            <a:off x="-15240" y="2985730"/>
            <a:ext cx="2159566" cy="954107"/>
          </a:xfrm>
          <a:prstGeom prst="rect">
            <a:avLst/>
          </a:prstGeom>
          <a:noFill/>
        </p:spPr>
        <p:txBody>
          <a:bodyPr wrap="none" rtlCol="0">
            <a:spAutoFit/>
          </a:bodyPr>
          <a:lstStyle/>
          <a:p>
            <a:r>
              <a:rPr lang="en-US" altLang="zh-TW" dirty="0"/>
              <a:t>Registry </a:t>
            </a:r>
            <a:r>
              <a:rPr lang="zh-TW" altLang="en-US" dirty="0"/>
              <a:t>保有已註冊</a:t>
            </a:r>
            <a:endParaRPr lang="en-US" altLang="zh-TW" dirty="0"/>
          </a:p>
          <a:p>
            <a:r>
              <a:rPr lang="zh-TW" altLang="en-US" dirty="0"/>
              <a:t>的服務清單，並且</a:t>
            </a:r>
            <a:endParaRPr lang="en-US" altLang="zh-TW" dirty="0"/>
          </a:p>
          <a:p>
            <a:r>
              <a:rPr lang="zh-TW" altLang="en-US" dirty="0"/>
              <a:t>主動進行健康偵測，</a:t>
            </a:r>
            <a:endParaRPr lang="en-US" altLang="zh-TW" dirty="0"/>
          </a:p>
          <a:p>
            <a:r>
              <a:rPr lang="zh-TW" altLang="en-US" dirty="0"/>
              <a:t>確保清單內容是可用的。</a:t>
            </a:r>
            <a:endParaRPr lang="en-US" altLang="zh-TW" dirty="0"/>
          </a:p>
        </p:txBody>
      </p:sp>
      <p:sp>
        <p:nvSpPr>
          <p:cNvPr id="22" name="文字方塊 21"/>
          <p:cNvSpPr txBox="1"/>
          <p:nvPr/>
        </p:nvSpPr>
        <p:spPr>
          <a:xfrm>
            <a:off x="1446363" y="2619882"/>
            <a:ext cx="513282" cy="307777"/>
          </a:xfrm>
          <a:prstGeom prst="rect">
            <a:avLst/>
          </a:prstGeom>
          <a:noFill/>
        </p:spPr>
        <p:txBody>
          <a:bodyPr wrap="none" rtlCol="0">
            <a:spAutoFit/>
          </a:bodyPr>
          <a:lstStyle/>
          <a:p>
            <a:r>
              <a:rPr lang="en-US" altLang="zh-TW" dirty="0"/>
              <a:t>Ops</a:t>
            </a:r>
            <a:endParaRPr lang="en-US" dirty="0"/>
          </a:p>
        </p:txBody>
      </p:sp>
      <p:sp>
        <p:nvSpPr>
          <p:cNvPr id="23" name="文字方塊 22"/>
          <p:cNvSpPr txBox="1"/>
          <p:nvPr/>
        </p:nvSpPr>
        <p:spPr>
          <a:xfrm>
            <a:off x="4984787" y="2704007"/>
            <a:ext cx="513282" cy="307777"/>
          </a:xfrm>
          <a:prstGeom prst="rect">
            <a:avLst/>
          </a:prstGeom>
          <a:noFill/>
        </p:spPr>
        <p:txBody>
          <a:bodyPr wrap="none" rtlCol="0">
            <a:spAutoFit/>
          </a:bodyPr>
          <a:lstStyle/>
          <a:p>
            <a:r>
              <a:rPr lang="en-US" altLang="zh-TW" dirty="0"/>
              <a:t>Ops</a:t>
            </a:r>
            <a:endParaRPr lang="en-US" dirty="0"/>
          </a:p>
        </p:txBody>
      </p:sp>
      <p:sp>
        <p:nvSpPr>
          <p:cNvPr id="25" name="文字方塊 24"/>
          <p:cNvSpPr txBox="1"/>
          <p:nvPr/>
        </p:nvSpPr>
        <p:spPr>
          <a:xfrm>
            <a:off x="4858952" y="1276544"/>
            <a:ext cx="503664" cy="307777"/>
          </a:xfrm>
          <a:prstGeom prst="rect">
            <a:avLst/>
          </a:prstGeom>
          <a:noFill/>
        </p:spPr>
        <p:txBody>
          <a:bodyPr wrap="none" rtlCol="0">
            <a:spAutoFit/>
          </a:bodyPr>
          <a:lstStyle/>
          <a:p>
            <a:r>
              <a:rPr lang="en-US" altLang="zh-TW" dirty="0"/>
              <a:t>Dev</a:t>
            </a:r>
            <a:endParaRPr lang="en-US" dirty="0"/>
          </a:p>
        </p:txBody>
      </p:sp>
    </p:spTree>
    <p:extLst>
      <p:ext uri="{BB962C8B-B14F-4D97-AF65-F5344CB8AC3E}">
        <p14:creationId xmlns:p14="http://schemas.microsoft.com/office/powerpoint/2010/main" val="20084014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服務啟動到被呼叫的過程</a:t>
            </a:r>
            <a:endParaRPr lang="en-US" dirty="0"/>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360535" y="4707853"/>
            <a:ext cx="3677610" cy="307777"/>
          </a:xfrm>
          <a:prstGeom prst="rect">
            <a:avLst/>
          </a:prstGeom>
          <a:noFill/>
        </p:spPr>
        <p:txBody>
          <a:bodyPr wrap="none" rtlCol="0">
            <a:spAutoFit/>
          </a:bodyPr>
          <a:lstStyle/>
          <a:p>
            <a:r>
              <a:rPr lang="en-US" altLang="zh-TW" dirty="0" err="1"/>
              <a:t>Sequency</a:t>
            </a:r>
            <a:r>
              <a:rPr lang="en-US" altLang="zh-TW" dirty="0"/>
              <a:t> Diagram For Service Registration</a:t>
            </a:r>
            <a:endParaRPr lang="en-US" dirty="0"/>
          </a:p>
        </p:txBody>
      </p:sp>
      <p:pic>
        <p:nvPicPr>
          <p:cNvPr id="3" name="圖片 2"/>
          <p:cNvPicPr>
            <a:picLocks noChangeAspect="1"/>
          </p:cNvPicPr>
          <p:nvPr/>
        </p:nvPicPr>
        <p:blipFill>
          <a:blip r:embed="rId2"/>
          <a:stretch>
            <a:fillRect/>
          </a:stretch>
        </p:blipFill>
        <p:spPr>
          <a:xfrm>
            <a:off x="981075" y="1200150"/>
            <a:ext cx="7181850" cy="9201150"/>
          </a:xfrm>
          <a:prstGeom prst="rect">
            <a:avLst/>
          </a:prstGeom>
        </p:spPr>
      </p:pic>
    </p:spTree>
    <p:extLst>
      <p:ext uri="{BB962C8B-B14F-4D97-AF65-F5344CB8AC3E}">
        <p14:creationId xmlns:p14="http://schemas.microsoft.com/office/powerpoint/2010/main" val="3856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22222E-6 L 0 -0.94105 " pathEditMode="relative" rAng="0" ptsTypes="AA">
                                      <p:cBhvr>
                                        <p:cTn id="6" dur="2000" fill="hold"/>
                                        <p:tgtEl>
                                          <p:spTgt spid="3"/>
                                        </p:tgtEl>
                                        <p:attrNameLst>
                                          <p:attrName>ppt_x</p:attrName>
                                          <p:attrName>ppt_y</p:attrName>
                                        </p:attrNameLst>
                                      </p:cBhvr>
                                      <p:rCtr x="0" y="-470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高整合度的解決方案</a:t>
            </a:r>
            <a:r>
              <a:rPr lang="en-US" altLang="zh-TW" dirty="0"/>
              <a:t>:</a:t>
            </a:r>
            <a:r>
              <a:rPr lang="zh-TW" altLang="en-US" dirty="0"/>
              <a:t> </a:t>
            </a:r>
            <a:r>
              <a:rPr lang="en-US" altLang="zh-TW" dirty="0" smtClean="0"/>
              <a:t>Consul</a:t>
            </a:r>
            <a:endParaRPr lang="en-US" dirty="0"/>
          </a:p>
        </p:txBody>
      </p:sp>
      <p:sp>
        <p:nvSpPr>
          <p:cNvPr id="5" name="文字版面配置區 4"/>
          <p:cNvSpPr>
            <a:spLocks noGrp="1"/>
          </p:cNvSpPr>
          <p:nvPr>
            <p:ph type="body" idx="1"/>
          </p:nvPr>
        </p:nvSpPr>
        <p:spPr/>
        <p:txBody>
          <a:bodyPr/>
          <a:lstStyle/>
          <a:p>
            <a:endParaRPr lang="en-US"/>
          </a:p>
        </p:txBody>
      </p:sp>
      <p:pic>
        <p:nvPicPr>
          <p:cNvPr id="2" name="圖片 1"/>
          <p:cNvPicPr>
            <a:picLocks noChangeAspect="1"/>
          </p:cNvPicPr>
          <p:nvPr/>
        </p:nvPicPr>
        <p:blipFill>
          <a:blip r:embed="rId3"/>
          <a:stretch>
            <a:fillRect/>
          </a:stretch>
        </p:blipFill>
        <p:spPr>
          <a:xfrm>
            <a:off x="457200" y="1200150"/>
            <a:ext cx="8229600" cy="3268833"/>
          </a:xfrm>
          <a:prstGeom prst="rect">
            <a:avLst/>
          </a:prstGeom>
        </p:spPr>
      </p:pic>
      <p:sp>
        <p:nvSpPr>
          <p:cNvPr id="3" name="文字方塊 2"/>
          <p:cNvSpPr txBox="1"/>
          <p:nvPr/>
        </p:nvSpPr>
        <p:spPr>
          <a:xfrm>
            <a:off x="402336" y="4658446"/>
            <a:ext cx="3627916" cy="307777"/>
          </a:xfrm>
          <a:prstGeom prst="rect">
            <a:avLst/>
          </a:prstGeom>
          <a:noFill/>
        </p:spPr>
        <p:txBody>
          <a:bodyPr wrap="none" rtlCol="0">
            <a:spAutoFit/>
          </a:bodyPr>
          <a:lstStyle/>
          <a:p>
            <a:r>
              <a:rPr lang="en-US" dirty="0"/>
              <a:t>https://www.hashicorp.com/products/consul</a:t>
            </a:r>
          </a:p>
        </p:txBody>
      </p:sp>
      <p:sp>
        <p:nvSpPr>
          <p:cNvPr id="6" name="圓角矩形 5"/>
          <p:cNvSpPr/>
          <p:nvPr/>
        </p:nvSpPr>
        <p:spPr>
          <a:xfrm>
            <a:off x="642693"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圓角矩形 8"/>
          <p:cNvSpPr/>
          <p:nvPr/>
        </p:nvSpPr>
        <p:spPr>
          <a:xfrm>
            <a:off x="5810359" y="1980329"/>
            <a:ext cx="2591670" cy="216843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19301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Server Side Disc Pattern</a:t>
            </a:r>
          </a:p>
        </p:txBody>
      </p:sp>
      <p:sp>
        <p:nvSpPr>
          <p:cNvPr id="6" name="文字版面配置區 5"/>
          <p:cNvSpPr>
            <a:spLocks noGrp="1"/>
          </p:cNvSpPr>
          <p:nvPr>
            <p:ph type="body" idx="1"/>
          </p:nvPr>
        </p:nvSpPr>
        <p:spPr/>
        <p:txBody>
          <a:bodyPr/>
          <a:lstStyle/>
          <a:p>
            <a:endParaRPr lang="en-US" dirty="0"/>
          </a:p>
        </p:txBody>
      </p:sp>
      <p:pic>
        <p:nvPicPr>
          <p:cNvPr id="7"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1"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57922" y="4754845"/>
            <a:ext cx="7552944" cy="307777"/>
          </a:xfrm>
          <a:prstGeom prst="rect">
            <a:avLst/>
          </a:prstGeom>
        </p:spPr>
        <p:txBody>
          <a:bodyPr wrap="square">
            <a:spAutoFit/>
          </a:bodyPr>
          <a:lstStyle/>
          <a:p>
            <a:r>
              <a:rPr lang="en-US" dirty="0"/>
              <a:t>https://www.nginx.com/blog/service-discovery-with-nginx-plus-and-consul/</a:t>
            </a:r>
          </a:p>
        </p:txBody>
      </p:sp>
      <p:pic>
        <p:nvPicPr>
          <p:cNvPr id="9" name="Picture 2" descr="Diagram depicts the setup for the consul-api-demo from NGINX, Inc for Service Discovery. NGINX Plus load balances multiple instances of a containerized backend application, obtaining service discovery information via the Consul API and using its watch mechan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216" y="1200150"/>
            <a:ext cx="3966617" cy="366447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75397" y="3063000"/>
            <a:ext cx="574766" cy="51622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矩形 1"/>
          <p:cNvSpPr/>
          <p:nvPr/>
        </p:nvSpPr>
        <p:spPr>
          <a:xfrm>
            <a:off x="5989789" y="3214253"/>
            <a:ext cx="419686" cy="24479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DNS</a:t>
            </a:r>
          </a:p>
        </p:txBody>
      </p:sp>
      <p:cxnSp>
        <p:nvCxnSpPr>
          <p:cNvPr id="10" name="直線單箭頭接點 9"/>
          <p:cNvCxnSpPr/>
          <p:nvPr/>
        </p:nvCxnSpPr>
        <p:spPr>
          <a:xfrm flipH="1">
            <a:off x="6409475" y="3321111"/>
            <a:ext cx="425012"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6437216" y="3157345"/>
            <a:ext cx="465192" cy="338554"/>
          </a:xfrm>
          <a:prstGeom prst="rect">
            <a:avLst/>
          </a:prstGeom>
          <a:noFill/>
        </p:spPr>
        <p:txBody>
          <a:bodyPr wrap="none" rtlCol="0">
            <a:spAutoFit/>
          </a:bodyPr>
          <a:lstStyle/>
          <a:p>
            <a:r>
              <a:rPr lang="en-US" sz="800" dirty="0"/>
              <a:t>DNS</a:t>
            </a:r>
          </a:p>
          <a:p>
            <a:r>
              <a:rPr lang="en-US" sz="800" dirty="0"/>
              <a:t>Query</a:t>
            </a:r>
          </a:p>
        </p:txBody>
      </p:sp>
      <p:sp>
        <p:nvSpPr>
          <p:cNvPr id="12" name="文字方塊 11"/>
          <p:cNvSpPr txBox="1"/>
          <p:nvPr/>
        </p:nvSpPr>
        <p:spPr>
          <a:xfrm>
            <a:off x="731522" y="3767328"/>
            <a:ext cx="2159566" cy="523220"/>
          </a:xfrm>
          <a:prstGeom prst="rect">
            <a:avLst/>
          </a:prstGeom>
          <a:noFill/>
        </p:spPr>
        <p:txBody>
          <a:bodyPr wrap="none" rtlCol="0">
            <a:spAutoFit/>
          </a:bodyPr>
          <a:lstStyle/>
          <a:p>
            <a:r>
              <a:rPr lang="en-US" dirty="0"/>
              <a:t>Consul-Template</a:t>
            </a:r>
          </a:p>
          <a:p>
            <a:r>
              <a:rPr lang="zh-TW" altLang="en-US" dirty="0"/>
              <a:t>動態更新其他服務的組態</a:t>
            </a:r>
            <a:endParaRPr lang="en-US" dirty="0"/>
          </a:p>
        </p:txBody>
      </p:sp>
      <p:sp>
        <p:nvSpPr>
          <p:cNvPr id="14" name="文字方塊 13"/>
          <p:cNvSpPr txBox="1"/>
          <p:nvPr/>
        </p:nvSpPr>
        <p:spPr>
          <a:xfrm>
            <a:off x="5044698" y="3767328"/>
            <a:ext cx="1917513" cy="523220"/>
          </a:xfrm>
          <a:prstGeom prst="rect">
            <a:avLst/>
          </a:prstGeom>
          <a:noFill/>
        </p:spPr>
        <p:txBody>
          <a:bodyPr wrap="none" rtlCol="0">
            <a:spAutoFit/>
          </a:bodyPr>
          <a:lstStyle/>
          <a:p>
            <a:r>
              <a:rPr lang="en-US" dirty="0"/>
              <a:t>Consul DNS Interface</a:t>
            </a:r>
          </a:p>
          <a:p>
            <a:r>
              <a:rPr lang="zh-TW" altLang="en-US" dirty="0"/>
              <a:t>提供 </a:t>
            </a:r>
            <a:r>
              <a:rPr lang="en-US" altLang="zh-TW" dirty="0"/>
              <a:t>DNS</a:t>
            </a:r>
            <a:r>
              <a:rPr lang="zh-TW" altLang="en-US" dirty="0"/>
              <a:t> 查詢介面</a:t>
            </a:r>
            <a:endParaRPr lang="en-US" dirty="0"/>
          </a:p>
        </p:txBody>
      </p:sp>
    </p:spTree>
    <p:extLst>
      <p:ext uri="{BB962C8B-B14F-4D97-AF65-F5344CB8AC3E}">
        <p14:creationId xmlns:p14="http://schemas.microsoft.com/office/powerpoint/2010/main" val="24836475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Andrew Wu</a:t>
            </a:r>
            <a:r>
              <a:rPr lang="zh-TW" altLang="en-US" dirty="0" smtClean="0"/>
              <a:t> 是誰</a:t>
            </a:r>
            <a:r>
              <a:rPr lang="en-US" altLang="zh-TW" dirty="0"/>
              <a:t>?</a:t>
            </a:r>
            <a:endParaRPr lang="en-US" dirty="0"/>
          </a:p>
        </p:txBody>
      </p:sp>
      <p:sp>
        <p:nvSpPr>
          <p:cNvPr id="3" name="文字版面配置區 2"/>
          <p:cNvSpPr>
            <a:spLocks noGrp="1"/>
          </p:cNvSpPr>
          <p:nvPr>
            <p:ph type="body" idx="1"/>
          </p:nvPr>
        </p:nvSpPr>
        <p:spPr/>
        <p:txBody>
          <a:bodyPr/>
          <a:lstStyle/>
          <a:p>
            <a:r>
              <a:rPr lang="zh-TW" altLang="en-US" dirty="0" smtClean="0"/>
              <a:t>經歷</a:t>
            </a:r>
            <a:r>
              <a:rPr lang="en-US" altLang="zh-TW" dirty="0"/>
              <a:t>:</a:t>
            </a:r>
          </a:p>
          <a:p>
            <a:pPr lvl="1"/>
            <a:r>
              <a:rPr lang="en-US" altLang="zh-TW" dirty="0"/>
              <a:t>91APP, Chief Architect</a:t>
            </a:r>
          </a:p>
          <a:p>
            <a:pPr lvl="1"/>
            <a:r>
              <a:rPr lang="en-US" altLang="zh-TW" dirty="0" smtClean="0"/>
              <a:t>Microsoft MVP</a:t>
            </a:r>
          </a:p>
          <a:p>
            <a:pPr lvl="1"/>
            <a:r>
              <a:rPr lang="zh-TW" altLang="en-US" dirty="0" smtClean="0"/>
              <a:t>資策會 </a:t>
            </a:r>
            <a:r>
              <a:rPr lang="zh-TW" altLang="en-US" dirty="0"/>
              <a:t>雲端系列課程 </a:t>
            </a:r>
            <a:r>
              <a:rPr lang="en-US" altLang="zh-TW" dirty="0"/>
              <a:t>Azure PaaS </a:t>
            </a:r>
            <a:r>
              <a:rPr lang="zh-TW" altLang="en-US" dirty="0" smtClean="0"/>
              <a:t>講師</a:t>
            </a:r>
            <a:endParaRPr lang="en-US" altLang="zh-TW" dirty="0" smtClean="0"/>
          </a:p>
          <a:p>
            <a:pPr lvl="1"/>
            <a:r>
              <a:rPr lang="en-US" altLang="zh-TW" dirty="0" smtClean="0"/>
              <a:t>Microsoft </a:t>
            </a:r>
            <a:r>
              <a:rPr lang="en-US" altLang="zh-TW" dirty="0"/>
              <a:t>Azure Cafe, </a:t>
            </a:r>
            <a:r>
              <a:rPr lang="en-US" altLang="zh-TW" dirty="0" err="1"/>
              <a:t>TechDays</a:t>
            </a:r>
            <a:r>
              <a:rPr lang="en-US" altLang="zh-TW" dirty="0"/>
              <a:t>, TechEd </a:t>
            </a:r>
            <a:r>
              <a:rPr lang="zh-TW" altLang="en-US" dirty="0" smtClean="0"/>
              <a:t>講師</a:t>
            </a:r>
            <a:endParaRPr lang="en-US" altLang="zh-TW" dirty="0" smtClean="0"/>
          </a:p>
          <a:p>
            <a:pPr lvl="1"/>
            <a:r>
              <a:rPr lang="zh-TW" altLang="en-US" dirty="0"/>
              <a:t>曾任</a:t>
            </a:r>
            <a:r>
              <a:rPr lang="en-US" altLang="zh-TW" dirty="0"/>
              <a:t>:</a:t>
            </a:r>
            <a:r>
              <a:rPr lang="zh-TW" altLang="en-US" dirty="0"/>
              <a:t> 一宇數位科技 技術</a:t>
            </a:r>
            <a:r>
              <a:rPr lang="zh-TW" altLang="en-US" dirty="0" smtClean="0"/>
              <a:t>長</a:t>
            </a:r>
            <a:endParaRPr lang="en-US" altLang="zh-TW" dirty="0"/>
          </a:p>
          <a:p>
            <a:pPr marL="38100" indent="0">
              <a:buNone/>
            </a:pPr>
            <a:endParaRPr lang="en-US" altLang="zh-TW" sz="1400" dirty="0" smtClean="0"/>
          </a:p>
          <a:p>
            <a:pPr marL="38100" indent="0">
              <a:buNone/>
            </a:pPr>
            <a:r>
              <a:rPr lang="zh-TW" altLang="en-US" sz="1400" dirty="0" smtClean="0"/>
              <a:t>談論</a:t>
            </a:r>
            <a:r>
              <a:rPr lang="zh-TW" altLang="en-US" sz="1400" dirty="0"/>
              <a:t>各種軟體開發與設計的大小事，有 </a:t>
            </a:r>
            <a:r>
              <a:rPr lang="en-US" altLang="zh-TW" sz="1400" dirty="0"/>
              <a:t>20 </a:t>
            </a:r>
            <a:r>
              <a:rPr lang="zh-TW" altLang="en-US" sz="1400" dirty="0"/>
              <a:t>年的大型與雲端服務的開發經驗</a:t>
            </a:r>
            <a:r>
              <a:rPr lang="zh-TW" altLang="en-US" sz="1400" dirty="0" smtClean="0"/>
              <a:t>。喜歡</a:t>
            </a:r>
            <a:r>
              <a:rPr lang="zh-TW" altLang="en-US" sz="1400" dirty="0"/>
              <a:t>研究各種技術背後的原理與實作細節，期許自己做個優秀</a:t>
            </a:r>
            <a:r>
              <a:rPr lang="zh-TW" altLang="en-US" sz="1400" dirty="0" smtClean="0"/>
              <a:t>的架構</a:t>
            </a:r>
            <a:r>
              <a:rPr lang="zh-TW" altLang="en-US" sz="1400" dirty="0"/>
              <a:t>師</a:t>
            </a:r>
            <a:r>
              <a:rPr lang="zh-TW" altLang="en-US" sz="1400" dirty="0" smtClean="0"/>
              <a:t>。研究主題</a:t>
            </a:r>
            <a:r>
              <a:rPr lang="zh-TW" altLang="en-US" sz="1400" dirty="0"/>
              <a:t>以</a:t>
            </a:r>
            <a:r>
              <a:rPr lang="en-US" altLang="zh-TW" sz="1400" dirty="0"/>
              <a:t>: .NET / C# / OOP / Container / </a:t>
            </a:r>
            <a:r>
              <a:rPr lang="en-US" altLang="zh-TW" sz="1400" dirty="0" err="1"/>
              <a:t>Microservices</a:t>
            </a:r>
            <a:r>
              <a:rPr lang="en-US" altLang="zh-TW" sz="1400" dirty="0"/>
              <a:t> </a:t>
            </a:r>
            <a:r>
              <a:rPr lang="en-US" altLang="zh-TW" sz="1400" dirty="0" smtClean="0"/>
              <a:t>/ </a:t>
            </a:r>
            <a:r>
              <a:rPr lang="en-US" altLang="zh-TW" sz="1400" dirty="0"/>
              <a:t>Distributed </a:t>
            </a:r>
            <a:r>
              <a:rPr lang="en-US" altLang="zh-TW" sz="1400" dirty="0" smtClean="0"/>
              <a:t>System </a:t>
            </a:r>
            <a:r>
              <a:rPr lang="zh-TW" altLang="en-US" sz="1400" dirty="0"/>
              <a:t>為主軸，同時在部落格上也持續分享相關主題的一系列文章。期許能將</a:t>
            </a:r>
            <a:r>
              <a:rPr lang="zh-TW" altLang="en-US" sz="1400" dirty="0" smtClean="0"/>
              <a:t>這些領域的實</a:t>
            </a:r>
            <a:r>
              <a:rPr lang="zh-TW" altLang="en-US" sz="1400" dirty="0"/>
              <a:t>作經驗分享到社群。</a:t>
            </a:r>
          </a:p>
          <a:p>
            <a:pPr marL="38100" indent="0">
              <a:buNone/>
            </a:pPr>
            <a:endParaRPr lang="en-US" altLang="zh-TW" dirty="0"/>
          </a:p>
        </p:txBody>
      </p:sp>
      <p:pic>
        <p:nvPicPr>
          <p:cNvPr id="1026" name="Picture 2" descr="https://t.kfs.io/organization_resource_files/635/12380/175811_1453349433828_4420805_o_origin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4487" y="975467"/>
            <a:ext cx="1852313" cy="1852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749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Consul: Client Side Disc Pattern</a:t>
            </a:r>
          </a:p>
        </p:txBody>
      </p:sp>
      <p:sp>
        <p:nvSpPr>
          <p:cNvPr id="6" name="文字版面配置區 5"/>
          <p:cNvSpPr>
            <a:spLocks noGrp="1"/>
          </p:cNvSpPr>
          <p:nvPr>
            <p:ph type="body" idx="1"/>
          </p:nvPr>
        </p:nvSpPr>
        <p:spPr/>
        <p:txBody>
          <a:bodyPr/>
          <a:lstStyle/>
          <a:p>
            <a:endParaRPr lang="en-US" dirty="0"/>
          </a:p>
        </p:txBody>
      </p:sp>
      <p:sp>
        <p:nvSpPr>
          <p:cNvPr id="2" name="文字方塊 1"/>
          <p:cNvSpPr txBox="1"/>
          <p:nvPr/>
        </p:nvSpPr>
        <p:spPr>
          <a:xfrm>
            <a:off x="-40000" y="4908733"/>
            <a:ext cx="9224000" cy="307777"/>
          </a:xfrm>
          <a:prstGeom prst="rect">
            <a:avLst/>
          </a:prstGeom>
          <a:noFill/>
        </p:spPr>
        <p:txBody>
          <a:bodyPr wrap="none" rtlCol="0">
            <a:spAutoFit/>
          </a:bodyPr>
          <a:lstStyle/>
          <a:p>
            <a:r>
              <a:rPr lang="en-US" dirty="0"/>
              <a:t>https://medium.com/containers-on-aws/how-to-setup-service-discovery-in-elastic-container-service-3d18479959e6</a:t>
            </a:r>
          </a:p>
        </p:txBody>
      </p:sp>
      <p:pic>
        <p:nvPicPr>
          <p:cNvPr id="4098" name="Picture 2" descr="https://cdn-images-1.medium.com/max/1500/1*CpBTDx0E8RBRLBp87fOuP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55"/>
            <a:ext cx="6904852" cy="3670374"/>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圖說文字 2"/>
          <p:cNvSpPr/>
          <p:nvPr/>
        </p:nvSpPr>
        <p:spPr>
          <a:xfrm>
            <a:off x="574765" y="3490395"/>
            <a:ext cx="1525742" cy="815122"/>
          </a:xfrm>
          <a:prstGeom prst="wedgeRoundRectCallout">
            <a:avLst>
              <a:gd name="adj1" fmla="val 15126"/>
              <a:gd name="adj2" fmla="val -67628"/>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DNS</a:t>
            </a:r>
            <a:r>
              <a:rPr lang="zh-TW" altLang="en-US" dirty="0"/>
              <a:t> 介面。</a:t>
            </a:r>
            <a:endParaRPr lang="en-US" dirty="0"/>
          </a:p>
        </p:txBody>
      </p:sp>
    </p:spTree>
    <p:extLst>
      <p:ext uri="{BB962C8B-B14F-4D97-AF65-F5344CB8AC3E}">
        <p14:creationId xmlns:p14="http://schemas.microsoft.com/office/powerpoint/2010/main" val="30790203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61256" y="329844"/>
            <a:ext cx="8694640" cy="421210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6" name="圓角矩形圖說文字 5"/>
          <p:cNvSpPr/>
          <p:nvPr/>
        </p:nvSpPr>
        <p:spPr>
          <a:xfrm>
            <a:off x="6928539" y="1520516"/>
            <a:ext cx="1776549" cy="909175"/>
          </a:xfrm>
          <a:prstGeom prst="wedgeRoundRectCallout">
            <a:avLst>
              <a:gd name="adj1" fmla="val -73944"/>
              <a:gd name="adj2" fmla="val 3312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r>
              <a:rPr lang="zh-TW" altLang="en-US" dirty="0"/>
              <a:t>支援 </a:t>
            </a:r>
            <a:r>
              <a:rPr lang="en-US" altLang="zh-TW" dirty="0"/>
              <a:t>REST</a:t>
            </a:r>
            <a:r>
              <a:rPr lang="zh-TW" altLang="en-US" dirty="0"/>
              <a:t> </a:t>
            </a:r>
            <a:r>
              <a:rPr lang="en-US" altLang="zh-TW" dirty="0"/>
              <a:t>API</a:t>
            </a:r>
            <a:r>
              <a:rPr lang="zh-TW" altLang="en-US" dirty="0"/>
              <a:t> 及 </a:t>
            </a:r>
            <a:r>
              <a:rPr lang="en-US" altLang="zh-TW" dirty="0"/>
              <a:t>SDK</a:t>
            </a:r>
            <a:r>
              <a:rPr lang="zh-TW" altLang="en-US" dirty="0"/>
              <a:t> 介面，查詢服務狀態資訊。</a:t>
            </a:r>
            <a:endParaRPr lang="en-US" dirty="0"/>
          </a:p>
        </p:txBody>
      </p:sp>
    </p:spTree>
    <p:extLst>
      <p:ext uri="{BB962C8B-B14F-4D97-AF65-F5344CB8AC3E}">
        <p14:creationId xmlns:p14="http://schemas.microsoft.com/office/powerpoint/2010/main" val="16746730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365763" y="4728756"/>
            <a:ext cx="3062057" cy="523220"/>
          </a:xfrm>
          <a:prstGeom prst="rect">
            <a:avLst/>
          </a:prstGeom>
          <a:noFill/>
        </p:spPr>
        <p:txBody>
          <a:bodyPr wrap="none" rtlCol="0">
            <a:spAutoFit/>
          </a:bodyPr>
          <a:lstStyle/>
          <a:p>
            <a:r>
              <a:rPr lang="en-US" dirty="0">
                <a:hlinkClick r:id="rId5"/>
              </a:rPr>
              <a:t>https://www.consul.io/discovery.html</a:t>
            </a:r>
            <a:endParaRPr lang="en-US" dirty="0"/>
          </a:p>
          <a:p>
            <a:endParaRPr lang="en-US" dirty="0"/>
          </a:p>
        </p:txBody>
      </p:sp>
      <p:pic>
        <p:nvPicPr>
          <p:cNvPr id="3" name="Consul Discovery Proces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879" t="247" r="8617" b="26387"/>
          <a:stretch/>
        </p:blipFill>
        <p:spPr>
          <a:xfrm>
            <a:off x="632242" y="209005"/>
            <a:ext cx="7901324" cy="4336870"/>
          </a:xfrm>
          <a:prstGeom prst="rect">
            <a:avLst/>
          </a:prstGeom>
        </p:spPr>
      </p:pic>
    </p:spTree>
    <p:extLst>
      <p:ext uri="{BB962C8B-B14F-4D97-AF65-F5344CB8AC3E}">
        <p14:creationId xmlns:p14="http://schemas.microsoft.com/office/powerpoint/2010/main" val="8979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a:t/>
            </a:r>
            <a:br>
              <a:rPr lang="en-US" sz="6000" b="0" dirty="0"/>
            </a:br>
            <a:r>
              <a:rPr lang="en-US" sz="6000" b="0" dirty="0"/>
              <a:t/>
            </a:r>
            <a:br>
              <a:rPr lang="en-US" sz="6000" b="0" dirty="0"/>
            </a:br>
            <a:r>
              <a:rPr lang="en-US" altLang="zh-TW" sz="6000" b="0" dirty="0"/>
              <a:t>2</a:t>
            </a:r>
            <a:r>
              <a:rPr lang="en-US" sz="6000" b="0" dirty="0"/>
              <a:t>. </a:t>
            </a:r>
            <a:r>
              <a:rPr lang="en-US" sz="6000" b="0" dirty="0" smtClean="0"/>
              <a:t>Advanced Scenario</a:t>
            </a:r>
            <a:endParaRPr lang="en-US" sz="6000" b="0" dirty="0"/>
          </a:p>
        </p:txBody>
      </p:sp>
      <p:sp>
        <p:nvSpPr>
          <p:cNvPr id="14" name="副標題 13"/>
          <p:cNvSpPr>
            <a:spLocks noGrp="1"/>
          </p:cNvSpPr>
          <p:nvPr>
            <p:ph type="subTitle" idx="1"/>
          </p:nvPr>
        </p:nvSpPr>
        <p:spPr/>
        <p:txBody>
          <a:bodyPr/>
          <a:lstStyle/>
          <a:p>
            <a:endParaRPr lang="en-US" sz="3600" dirty="0"/>
          </a:p>
        </p:txBody>
      </p:sp>
    </p:spTree>
    <p:extLst>
      <p:ext uri="{BB962C8B-B14F-4D97-AF65-F5344CB8AC3E}">
        <p14:creationId xmlns:p14="http://schemas.microsoft.com/office/powerpoint/2010/main" val="12877296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需求</a:t>
            </a:r>
            <a:r>
              <a:rPr lang="en-US" altLang="zh-TW" dirty="0" smtClean="0"/>
              <a:t>2: </a:t>
            </a:r>
            <a:r>
              <a:rPr lang="zh-TW" altLang="en-US" dirty="0"/>
              <a:t>更靈活的服務調度</a:t>
            </a:r>
            <a:endParaRPr lang="en-US" dirty="0"/>
          </a:p>
        </p:txBody>
      </p:sp>
      <p:sp>
        <p:nvSpPr>
          <p:cNvPr id="6" name="文字版面配置區 5"/>
          <p:cNvSpPr>
            <a:spLocks noGrp="1"/>
          </p:cNvSpPr>
          <p:nvPr>
            <p:ph type="body" idx="1"/>
          </p:nvPr>
        </p:nvSpPr>
        <p:spPr/>
        <p:txBody>
          <a:bodyPr/>
          <a:lstStyle/>
          <a:p>
            <a:r>
              <a:rPr lang="zh-TW" altLang="en-US" dirty="0"/>
              <a:t>案例</a:t>
            </a:r>
            <a:r>
              <a:rPr lang="en-US" altLang="zh-TW" dirty="0"/>
              <a:t>:</a:t>
            </a:r>
            <a:r>
              <a:rPr lang="zh-TW" altLang="en-US" dirty="0" smtClean="0"/>
              <a:t> 跨</a:t>
            </a:r>
            <a:r>
              <a:rPr lang="zh-TW" altLang="en-US" dirty="0"/>
              <a:t>資料</a:t>
            </a:r>
            <a:r>
              <a:rPr lang="zh-TW" altLang="en-US" dirty="0" smtClean="0"/>
              <a:t>中心、跨市場的服務配置策略，該如何配置與實作</a:t>
            </a:r>
            <a:r>
              <a:rPr lang="en-US" altLang="zh-TW" dirty="0" smtClean="0"/>
              <a:t>?</a:t>
            </a:r>
            <a:endParaRPr lang="en-US" altLang="zh-TW" dirty="0"/>
          </a:p>
          <a:p>
            <a:endParaRPr lang="en-US" dirty="0"/>
          </a:p>
          <a:p>
            <a:r>
              <a:rPr lang="zh-TW" altLang="en-US" dirty="0"/>
              <a:t>案例</a:t>
            </a:r>
            <a:r>
              <a:rPr lang="en-US" altLang="zh-TW" dirty="0"/>
              <a:t>:</a:t>
            </a:r>
            <a:r>
              <a:rPr lang="zh-TW" altLang="en-US" dirty="0"/>
              <a:t> </a:t>
            </a:r>
            <a:r>
              <a:rPr lang="en-US" altLang="zh-TW" dirty="0"/>
              <a:t>SaaS </a:t>
            </a:r>
            <a:r>
              <a:rPr lang="zh-TW" altLang="en-US" dirty="0"/>
              <a:t>服務有不同層級的客戶 </a:t>
            </a:r>
            <a:r>
              <a:rPr lang="en-US" altLang="zh-TW" dirty="0"/>
              <a:t>(ex: </a:t>
            </a:r>
            <a:r>
              <a:rPr lang="zh-TW" altLang="en-US" dirty="0"/>
              <a:t>免費試用、標準方案、企業等級方案</a:t>
            </a:r>
            <a:r>
              <a:rPr lang="en-US" altLang="zh-TW" dirty="0"/>
              <a:t>)</a:t>
            </a:r>
            <a:r>
              <a:rPr lang="zh-TW" altLang="en-US" dirty="0"/>
              <a:t>，如何提供同樣的服務內容，但是提供不同的 </a:t>
            </a:r>
            <a:r>
              <a:rPr lang="en-US" altLang="zh-TW" dirty="0"/>
              <a:t>SLA</a:t>
            </a:r>
            <a:r>
              <a:rPr lang="zh-TW" altLang="en-US" dirty="0"/>
              <a:t> 保證</a:t>
            </a:r>
            <a:r>
              <a:rPr lang="en-US" altLang="zh-TW" dirty="0"/>
              <a:t>?</a:t>
            </a:r>
          </a:p>
        </p:txBody>
      </p:sp>
    </p:spTree>
    <p:extLst>
      <p:ext uri="{BB962C8B-B14F-4D97-AF65-F5344CB8AC3E}">
        <p14:creationId xmlns:p14="http://schemas.microsoft.com/office/powerpoint/2010/main" val="41240592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3DB905EE-5BF5-41F1-89DE-DDDF5DCABE5F}"/>
              </a:ext>
            </a:extLst>
          </p:cNvPr>
          <p:cNvSpPr txBox="1"/>
          <p:nvPr/>
        </p:nvSpPr>
        <p:spPr>
          <a:xfrm>
            <a:off x="396240" y="4655820"/>
            <a:ext cx="4035079" cy="307777"/>
          </a:xfrm>
          <a:prstGeom prst="rect">
            <a:avLst/>
          </a:prstGeom>
          <a:noFill/>
        </p:spPr>
        <p:txBody>
          <a:bodyPr wrap="none" rtlCol="0">
            <a:spAutoFit/>
          </a:bodyPr>
          <a:lstStyle/>
          <a:p>
            <a:r>
              <a:rPr lang="en-US" altLang="zh-TW" dirty="0"/>
              <a:t>https://www.enterpriseready.io/slack/sla-support/</a:t>
            </a:r>
            <a:endParaRPr lang="zh-TW" altLang="en-US" dirty="0"/>
          </a:p>
        </p:txBody>
      </p:sp>
      <p:pic>
        <p:nvPicPr>
          <p:cNvPr id="1026" name="Picture 2" descr="https://www.enterpriseready.io/slack/images/sla-support/slack-support.jpg">
            <a:extLst>
              <a:ext uri="{FF2B5EF4-FFF2-40B4-BE49-F238E27FC236}">
                <a16:creationId xmlns:a16="http://schemas.microsoft.com/office/drawing/2014/main" id="{1A10F5AB-A3B0-4AFE-B82D-3BCDEB7DC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861"/>
            <a:ext cx="9144000" cy="2657475"/>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5">
            <a:extLst>
              <a:ext uri="{FF2B5EF4-FFF2-40B4-BE49-F238E27FC236}">
                <a16:creationId xmlns:a16="http://schemas.microsoft.com/office/drawing/2014/main" id="{7E021839-8BE6-49D7-AD17-9B4A7023EA68}"/>
              </a:ext>
            </a:extLst>
          </p:cNvPr>
          <p:cNvSpPr>
            <a:spLocks noGrp="1"/>
          </p:cNvSpPr>
          <p:nvPr>
            <p:ph type="title"/>
          </p:nvPr>
        </p:nvSpPr>
        <p:spPr/>
        <p:txBody>
          <a:bodyPr/>
          <a:lstStyle/>
          <a:p>
            <a:r>
              <a:rPr lang="zh-TW" altLang="en-US" dirty="0" smtClean="0"/>
              <a:t>案例</a:t>
            </a:r>
            <a:r>
              <a:rPr lang="en-US" altLang="zh-TW" dirty="0" smtClean="0"/>
              <a:t>: </a:t>
            </a:r>
            <a:r>
              <a:rPr lang="en-US" altLang="zh-TW" dirty="0"/>
              <a:t>Slack SLA and Support</a:t>
            </a:r>
            <a:endParaRPr lang="zh-TW" altLang="en-US" dirty="0"/>
          </a:p>
        </p:txBody>
      </p:sp>
      <p:sp>
        <p:nvSpPr>
          <p:cNvPr id="8" name="矩形 7">
            <a:extLst>
              <a:ext uri="{FF2B5EF4-FFF2-40B4-BE49-F238E27FC236}">
                <a16:creationId xmlns:a16="http://schemas.microsoft.com/office/drawing/2014/main" id="{73342729-0058-4A6C-9F5D-EFED6F4D420B}"/>
              </a:ext>
            </a:extLst>
          </p:cNvPr>
          <p:cNvSpPr/>
          <p:nvPr/>
        </p:nvSpPr>
        <p:spPr>
          <a:xfrm>
            <a:off x="6865620" y="3032760"/>
            <a:ext cx="2209800" cy="46482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462660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CAFD2D0-42FA-4469-838B-2909E183B75F}"/>
              </a:ext>
            </a:extLst>
          </p:cNvPr>
          <p:cNvPicPr>
            <a:picLocks noChangeAspect="1"/>
          </p:cNvPicPr>
          <p:nvPr/>
        </p:nvPicPr>
        <p:blipFill>
          <a:blip r:embed="rId2"/>
          <a:stretch>
            <a:fillRect/>
          </a:stretch>
        </p:blipFill>
        <p:spPr>
          <a:xfrm>
            <a:off x="2393115" y="1252516"/>
            <a:ext cx="4748425" cy="3487124"/>
          </a:xfrm>
          <a:prstGeom prst="rect">
            <a:avLst/>
          </a:prstGeom>
        </p:spPr>
      </p:pic>
      <p:sp>
        <p:nvSpPr>
          <p:cNvPr id="3" name="文字方塊 2">
            <a:extLst>
              <a:ext uri="{FF2B5EF4-FFF2-40B4-BE49-F238E27FC236}">
                <a16:creationId xmlns:a16="http://schemas.microsoft.com/office/drawing/2014/main" id="{6730A8AD-BEF3-4E96-A462-98EE3B4DA32F}"/>
              </a:ext>
            </a:extLst>
          </p:cNvPr>
          <p:cNvSpPr txBox="1"/>
          <p:nvPr/>
        </p:nvSpPr>
        <p:spPr>
          <a:xfrm>
            <a:off x="320040" y="4739640"/>
            <a:ext cx="6957354" cy="307777"/>
          </a:xfrm>
          <a:prstGeom prst="rect">
            <a:avLst/>
          </a:prstGeom>
          <a:noFill/>
        </p:spPr>
        <p:txBody>
          <a:bodyPr wrap="none" rtlCol="0">
            <a:spAutoFit/>
          </a:bodyPr>
          <a:lstStyle/>
          <a:p>
            <a:r>
              <a:rPr lang="en-US" altLang="zh-TW" dirty="0"/>
              <a:t>https://aws.amazon.com/tw/about-aws/global-infrastructure/regional-product-services/</a:t>
            </a:r>
            <a:endParaRPr lang="zh-TW" altLang="en-US" dirty="0"/>
          </a:p>
        </p:txBody>
      </p:sp>
      <p:sp>
        <p:nvSpPr>
          <p:cNvPr id="4" name="標題 3"/>
          <p:cNvSpPr>
            <a:spLocks noGrp="1"/>
          </p:cNvSpPr>
          <p:nvPr>
            <p:ph type="title"/>
          </p:nvPr>
        </p:nvSpPr>
        <p:spPr/>
        <p:txBody>
          <a:bodyPr/>
          <a:lstStyle/>
          <a:p>
            <a:r>
              <a:rPr lang="zh-TW" altLang="en-US" dirty="0" smtClean="0"/>
              <a:t>案例</a:t>
            </a:r>
            <a:r>
              <a:rPr lang="en-US" altLang="zh-TW" dirty="0" smtClean="0"/>
              <a:t>:</a:t>
            </a:r>
            <a:r>
              <a:rPr lang="zh-TW" altLang="en-US" dirty="0" smtClean="0"/>
              <a:t> </a:t>
            </a:r>
            <a:r>
              <a:rPr lang="en-US" altLang="zh-TW" dirty="0" smtClean="0"/>
              <a:t>AWS</a:t>
            </a:r>
            <a:r>
              <a:rPr lang="zh-TW" altLang="en-US" dirty="0" smtClean="0"/>
              <a:t> 不同地區提供不同的服務</a:t>
            </a:r>
            <a:endParaRPr lang="en-US" dirty="0"/>
          </a:p>
        </p:txBody>
      </p:sp>
    </p:spTree>
    <p:extLst>
      <p:ext uri="{BB962C8B-B14F-4D97-AF65-F5344CB8AC3E}">
        <p14:creationId xmlns:p14="http://schemas.microsoft.com/office/powerpoint/2010/main" val="3241856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Different With </a:t>
            </a:r>
            <a:r>
              <a:rPr lang="en-US" altLang="zh-TW" dirty="0"/>
              <a:t>Load Balancer?</a:t>
            </a:r>
            <a:endParaRPr lang="en-US" dirty="0"/>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3" y="2730228"/>
            <a:ext cx="1583218" cy="804672"/>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仰賴基礎建設處理，與商務邏輯整合較困難。</a:t>
            </a:r>
            <a:endParaRPr lang="en-US" dirty="0"/>
          </a:p>
        </p:txBody>
      </p:sp>
      <p:sp>
        <p:nvSpPr>
          <p:cNvPr id="11" name="圓角矩形圖說文字 10"/>
          <p:cNvSpPr/>
          <p:nvPr/>
        </p:nvSpPr>
        <p:spPr>
          <a:xfrm>
            <a:off x="6505302" y="2660664"/>
            <a:ext cx="1583218" cy="804672"/>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直接注入應用程式，容易根據商業邏輯調整。</a:t>
            </a:r>
            <a:endParaRPr lang="en-US" dirty="0"/>
          </a:p>
        </p:txBody>
      </p:sp>
      <p:sp>
        <p:nvSpPr>
          <p:cNvPr id="6" name="矩形 5"/>
          <p:cNvSpPr/>
          <p:nvPr/>
        </p:nvSpPr>
        <p:spPr>
          <a:xfrm>
            <a:off x="4666053" y="1243584"/>
            <a:ext cx="3955433" cy="364651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5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Service Definition + Tagging</a:t>
            </a:r>
            <a:endParaRPr lang="en-US" dirty="0"/>
          </a:p>
        </p:txBody>
      </p:sp>
      <p:pic>
        <p:nvPicPr>
          <p:cNvPr id="5"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053" y="1200150"/>
            <a:ext cx="3999847" cy="37772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4148762" y="1834024"/>
            <a:ext cx="1055479" cy="307777"/>
            <a:chOff x="4221914" y="2100506"/>
            <a:chExt cx="1055479" cy="307777"/>
          </a:xfrm>
        </p:grpSpPr>
        <p:sp>
          <p:nvSpPr>
            <p:cNvPr id="6" name="五邊形 5"/>
            <p:cNvSpPr/>
            <p:nvPr/>
          </p:nvSpPr>
          <p:spPr>
            <a:xfrm rot="10800000">
              <a:off x="4221914" y="2110956"/>
              <a:ext cx="1055479"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7" name="流程圖: 接點 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文字方塊 8"/>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1" name="群組 10"/>
          <p:cNvGrpSpPr/>
          <p:nvPr/>
        </p:nvGrpSpPr>
        <p:grpSpPr>
          <a:xfrm>
            <a:off x="4148762" y="2934861"/>
            <a:ext cx="1055478" cy="307777"/>
            <a:chOff x="4221914" y="2100506"/>
            <a:chExt cx="1055478" cy="307777"/>
          </a:xfrm>
        </p:grpSpPr>
        <p:sp>
          <p:nvSpPr>
            <p:cNvPr id="12" name="五邊形 11"/>
            <p:cNvSpPr/>
            <p:nvPr/>
          </p:nvSpPr>
          <p:spPr>
            <a:xfrm rot="10800000">
              <a:off x="4221914" y="2110956"/>
              <a:ext cx="1055478"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3" name="流程圖: 接點 12"/>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文字方塊 13"/>
            <p:cNvSpPr txBox="1"/>
            <p:nvPr/>
          </p:nvSpPr>
          <p:spPr>
            <a:xfrm>
              <a:off x="4410024" y="2100506"/>
              <a:ext cx="543739" cy="307777"/>
            </a:xfrm>
            <a:prstGeom prst="rect">
              <a:avLst/>
            </a:prstGeom>
            <a:noFill/>
          </p:spPr>
          <p:txBody>
            <a:bodyPr wrap="none" rtlCol="0">
              <a:spAutoFit/>
            </a:bodyPr>
            <a:lstStyle/>
            <a:p>
              <a:r>
                <a:rPr lang="en-US" altLang="zh-TW" dirty="0">
                  <a:solidFill>
                    <a:schemeClr val="accent1">
                      <a:lumMod val="60000"/>
                      <a:lumOff val="40000"/>
                    </a:schemeClr>
                  </a:solidFill>
                </a:rPr>
                <a:t>STD</a:t>
              </a:r>
              <a:endParaRPr lang="en-US" dirty="0">
                <a:solidFill>
                  <a:schemeClr val="accent1">
                    <a:lumMod val="60000"/>
                    <a:lumOff val="40000"/>
                  </a:schemeClr>
                </a:solidFill>
              </a:endParaRPr>
            </a:p>
          </p:txBody>
        </p:sp>
      </p:grpSp>
      <p:grpSp>
        <p:nvGrpSpPr>
          <p:cNvPr id="15" name="群組 14"/>
          <p:cNvGrpSpPr/>
          <p:nvPr/>
        </p:nvGrpSpPr>
        <p:grpSpPr>
          <a:xfrm>
            <a:off x="4148761" y="4147095"/>
            <a:ext cx="1130997" cy="307777"/>
            <a:chOff x="4221913" y="2100506"/>
            <a:chExt cx="1130997" cy="307777"/>
          </a:xfrm>
        </p:grpSpPr>
        <p:sp>
          <p:nvSpPr>
            <p:cNvPr id="16" name="五邊形 15"/>
            <p:cNvSpPr/>
            <p:nvPr/>
          </p:nvSpPr>
          <p:spPr>
            <a:xfrm rot="10800000">
              <a:off x="4221913" y="2110955"/>
              <a:ext cx="1130997" cy="271707"/>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TW" dirty="0"/>
            </a:p>
          </p:txBody>
        </p:sp>
        <p:sp>
          <p:nvSpPr>
            <p:cNvPr id="17" name="流程圖: 接點 16"/>
            <p:cNvSpPr/>
            <p:nvPr/>
          </p:nvSpPr>
          <p:spPr>
            <a:xfrm>
              <a:off x="4310743" y="2189335"/>
              <a:ext cx="104503" cy="114953"/>
            </a:xfrm>
            <a:prstGeom prst="flowChartConnector">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文字方塊 17"/>
            <p:cNvSpPr txBox="1"/>
            <p:nvPr/>
          </p:nvSpPr>
          <p:spPr>
            <a:xfrm>
              <a:off x="4410024" y="2100506"/>
              <a:ext cx="663964" cy="307777"/>
            </a:xfrm>
            <a:prstGeom prst="rect">
              <a:avLst/>
            </a:prstGeom>
            <a:noFill/>
          </p:spPr>
          <p:txBody>
            <a:bodyPr wrap="none" rtlCol="0">
              <a:spAutoFit/>
            </a:bodyPr>
            <a:lstStyle/>
            <a:p>
              <a:r>
                <a:rPr lang="en-US" altLang="zh-TW" dirty="0">
                  <a:solidFill>
                    <a:schemeClr val="accent1">
                      <a:lumMod val="60000"/>
                      <a:lumOff val="40000"/>
                    </a:schemeClr>
                  </a:solidFill>
                </a:rPr>
                <a:t>FREE</a:t>
              </a:r>
              <a:endParaRPr lang="en-US" dirty="0">
                <a:solidFill>
                  <a:schemeClr val="accent1">
                    <a:lumMod val="60000"/>
                    <a:lumOff val="40000"/>
                  </a:schemeClr>
                </a:solidFill>
              </a:endParaRPr>
            </a:p>
          </p:txBody>
        </p:sp>
      </p:grpSp>
      <p:sp>
        <p:nvSpPr>
          <p:cNvPr id="19" name="文字方塊 18"/>
          <p:cNvSpPr txBox="1"/>
          <p:nvPr/>
        </p:nvSpPr>
        <p:spPr>
          <a:xfrm>
            <a:off x="4289842" y="2100506"/>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0" name="文字方塊 19"/>
          <p:cNvSpPr txBox="1"/>
          <p:nvPr/>
        </p:nvSpPr>
        <p:spPr>
          <a:xfrm>
            <a:off x="4289842" y="3194919"/>
            <a:ext cx="2925801"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是給訂閱客戶使用</a:t>
            </a:r>
            <a:endParaRPr lang="en-US" dirty="0"/>
          </a:p>
        </p:txBody>
      </p:sp>
      <p:sp>
        <p:nvSpPr>
          <p:cNvPr id="21" name="文字方塊 20"/>
          <p:cNvSpPr txBox="1"/>
          <p:nvPr/>
        </p:nvSpPr>
        <p:spPr>
          <a:xfrm>
            <a:off x="4289842" y="4395523"/>
            <a:ext cx="3464410" cy="307777"/>
          </a:xfrm>
          <a:prstGeom prst="rect">
            <a:avLst/>
          </a:prstGeom>
          <a:noFill/>
        </p:spPr>
        <p:txBody>
          <a:bodyPr wrap="none" rtlCol="0">
            <a:spAutoFit/>
          </a:bodyPr>
          <a:lstStyle/>
          <a:p>
            <a:r>
              <a:rPr lang="zh-TW" altLang="en-US" dirty="0"/>
              <a:t>標記該 </a:t>
            </a:r>
            <a:r>
              <a:rPr lang="en-US" altLang="zh-TW" dirty="0"/>
              <a:t>instance </a:t>
            </a:r>
            <a:r>
              <a:rPr lang="zh-TW" altLang="en-US" dirty="0"/>
              <a:t>是給免費方案的客戶使用</a:t>
            </a:r>
            <a:endParaRPr lang="en-US" dirty="0"/>
          </a:p>
        </p:txBody>
      </p:sp>
    </p:spTree>
    <p:extLst>
      <p:ext uri="{BB962C8B-B14F-4D97-AF65-F5344CB8AC3E}">
        <p14:creationId xmlns:p14="http://schemas.microsoft.com/office/powerpoint/2010/main" val="3309836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61256" y="329844"/>
            <a:ext cx="8694640" cy="4212106"/>
          </a:xfrm>
          <a:prstGeom prst="rect">
            <a:avLst/>
          </a:prstGeom>
        </p:spPr>
      </p:pic>
      <p:sp>
        <p:nvSpPr>
          <p:cNvPr id="5" name="文字方塊 4"/>
          <p:cNvSpPr txBox="1"/>
          <p:nvPr/>
        </p:nvSpPr>
        <p:spPr>
          <a:xfrm>
            <a:off x="219456" y="4702630"/>
            <a:ext cx="6183103" cy="307777"/>
          </a:xfrm>
          <a:prstGeom prst="rect">
            <a:avLst/>
          </a:prstGeom>
          <a:noFill/>
        </p:spPr>
        <p:txBody>
          <a:bodyPr wrap="none" rtlCol="0">
            <a:spAutoFit/>
          </a:bodyPr>
          <a:lstStyle/>
          <a:p>
            <a:r>
              <a:rPr lang="en-US" dirty="0"/>
              <a:t>https://cecilphillip.com/using-consul-for-service-discovery-with-asp-net-core/</a:t>
            </a:r>
          </a:p>
        </p:txBody>
      </p:sp>
      <p:sp>
        <p:nvSpPr>
          <p:cNvPr id="2" name="矩形: 圓角 1">
            <a:extLst>
              <a:ext uri="{FF2B5EF4-FFF2-40B4-BE49-F238E27FC236}">
                <a16:creationId xmlns:a16="http://schemas.microsoft.com/office/drawing/2014/main" id="{2503CAB7-9F93-4D3F-8761-2D207BDC9326}"/>
              </a:ext>
            </a:extLst>
          </p:cNvPr>
          <p:cNvSpPr/>
          <p:nvPr/>
        </p:nvSpPr>
        <p:spPr>
          <a:xfrm>
            <a:off x="2095500" y="1767840"/>
            <a:ext cx="6614160" cy="906780"/>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r"/>
            <a:r>
              <a:rPr lang="en-US" altLang="zh-TW" dirty="0"/>
              <a:t>Developer </a:t>
            </a:r>
            <a:r>
              <a:rPr lang="zh-TW" altLang="en-US" dirty="0"/>
              <a:t>自行決定</a:t>
            </a:r>
            <a:endParaRPr lang="en-US" altLang="zh-TW" dirty="0"/>
          </a:p>
          <a:p>
            <a:pPr algn="r"/>
            <a:r>
              <a:rPr lang="zh-TW" altLang="en-US" dirty="0"/>
              <a:t>選擇服務端點的規則</a:t>
            </a:r>
            <a:endParaRPr lang="en-US" altLang="zh-TW" dirty="0"/>
          </a:p>
        </p:txBody>
      </p:sp>
      <p:sp>
        <p:nvSpPr>
          <p:cNvPr id="3" name="矩形 2"/>
          <p:cNvSpPr/>
          <p:nvPr/>
        </p:nvSpPr>
        <p:spPr>
          <a:xfrm>
            <a:off x="5496849" y="1975648"/>
            <a:ext cx="559091" cy="245582"/>
          </a:xfrm>
          <a:prstGeom prst="rect">
            <a:avLst/>
          </a:prstGeom>
          <a:solidFill>
            <a:srgbClr val="F8F8F8"/>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STD</a:t>
            </a:r>
            <a:endParaRPr lang="en-US" dirty="0"/>
          </a:p>
        </p:txBody>
      </p:sp>
      <p:sp>
        <p:nvSpPr>
          <p:cNvPr id="6" name="矩形 5"/>
          <p:cNvSpPr/>
          <p:nvPr/>
        </p:nvSpPr>
        <p:spPr>
          <a:xfrm>
            <a:off x="2346089" y="2259119"/>
            <a:ext cx="4268942" cy="245582"/>
          </a:xfrm>
          <a:prstGeom prst="rect">
            <a:avLst/>
          </a:prstGeom>
          <a:solidFill>
            <a:srgbClr val="F8F8F8"/>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矩形 6"/>
          <p:cNvSpPr/>
          <p:nvPr/>
        </p:nvSpPr>
        <p:spPr>
          <a:xfrm>
            <a:off x="6306746" y="1975648"/>
            <a:ext cx="627019" cy="245582"/>
          </a:xfrm>
          <a:prstGeom prst="rect">
            <a:avLst/>
          </a:prstGeom>
          <a:solidFill>
            <a:srgbClr val="F8F8F8"/>
          </a:solidFill>
          <a:ln>
            <a:noFill/>
          </a:ln>
        </p:spPr>
        <p:style>
          <a:lnRef idx="2">
            <a:schemeClr val="dk1"/>
          </a:lnRef>
          <a:fillRef idx="1">
            <a:schemeClr val="lt1"/>
          </a:fillRef>
          <a:effectRef idx="0">
            <a:schemeClr val="dk1"/>
          </a:effectRef>
          <a:fontRef idx="minor">
            <a:schemeClr val="dk1"/>
          </a:fontRef>
        </p:style>
        <p:txBody>
          <a:bodyPr rtlCol="0" anchor="ctr"/>
          <a:lstStyle/>
          <a:p>
            <a:r>
              <a:rPr lang="en-US" dirty="0" smtClean="0"/>
              <a:t>;</a:t>
            </a:r>
            <a:endParaRPr lang="en-US" dirty="0"/>
          </a:p>
        </p:txBody>
      </p:sp>
    </p:spTree>
    <p:extLst>
      <p:ext uri="{BB962C8B-B14F-4D97-AF65-F5344CB8AC3E}">
        <p14:creationId xmlns:p14="http://schemas.microsoft.com/office/powerpoint/2010/main" val="340625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ãdevops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959" y="550264"/>
            <a:ext cx="6407205" cy="36290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73598" y="4698031"/>
            <a:ext cx="6858000" cy="307777"/>
          </a:xfrm>
          <a:prstGeom prst="rect">
            <a:avLst/>
          </a:prstGeom>
        </p:spPr>
        <p:txBody>
          <a:bodyPr wrap="square">
            <a:spAutoFit/>
          </a:bodyPr>
          <a:lstStyle/>
          <a:p>
            <a:r>
              <a:rPr lang="en-US" dirty="0"/>
              <a:t>https://www.redmineup.com/pages/blog/devops-in-redmine</a:t>
            </a:r>
          </a:p>
        </p:txBody>
      </p:sp>
    </p:spTree>
    <p:extLst>
      <p:ext uri="{BB962C8B-B14F-4D97-AF65-F5344CB8AC3E}">
        <p14:creationId xmlns:p14="http://schemas.microsoft.com/office/powerpoint/2010/main" val="572639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0CD1927B-2991-4777-9B7F-BA9355354CA7}"/>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EA4B24DB-D1AB-4D6A-95DB-31C54D9614CB}"/>
              </a:ext>
            </a:extLst>
          </p:cNvPr>
          <p:cNvSpPr/>
          <p:nvPr/>
        </p:nvSpPr>
        <p:spPr>
          <a:xfrm>
            <a:off x="47548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6EC082D1-62C6-4314-BFF3-26E9AE267C8D}"/>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a:extLst>
              <a:ext uri="{FF2B5EF4-FFF2-40B4-BE49-F238E27FC236}">
                <a16:creationId xmlns:a16="http://schemas.microsoft.com/office/drawing/2014/main" id="{D5998A3B-B5CD-4632-9B62-E23AAD85A546}"/>
              </a:ext>
            </a:extLst>
          </p:cNvPr>
          <p:cNvPicPr>
            <a:picLocks noChangeAspect="1"/>
          </p:cNvPicPr>
          <p:nvPr/>
        </p:nvPicPr>
        <p:blipFill>
          <a:blip r:embed="rId2"/>
          <a:stretch>
            <a:fillRect/>
          </a:stretch>
        </p:blipFill>
        <p:spPr>
          <a:xfrm>
            <a:off x="4815840" y="3847147"/>
            <a:ext cx="1386840" cy="520065"/>
          </a:xfrm>
          <a:prstGeom prst="rect">
            <a:avLst/>
          </a:prstGeom>
        </p:spPr>
      </p:pic>
      <p:pic>
        <p:nvPicPr>
          <p:cNvPr id="11" name="圖片 10" descr="一張含有 盤 的圖片&#10;&#10;描述是以高可信度產生">
            <a:extLst>
              <a:ext uri="{FF2B5EF4-FFF2-40B4-BE49-F238E27FC236}">
                <a16:creationId xmlns:a16="http://schemas.microsoft.com/office/drawing/2014/main" id="{23C5C0AC-1F72-4851-B00B-1FAEA204F70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474345"/>
            <a:ext cx="925830" cy="925830"/>
          </a:xfrm>
          <a:prstGeom prst="rect">
            <a:avLst/>
          </a:prstGeom>
        </p:spPr>
      </p:pic>
      <p:sp>
        <p:nvSpPr>
          <p:cNvPr id="12" name="文字方塊 11">
            <a:extLst>
              <a:ext uri="{FF2B5EF4-FFF2-40B4-BE49-F238E27FC236}">
                <a16:creationId xmlns:a16="http://schemas.microsoft.com/office/drawing/2014/main" id="{B419BED4-0C2A-4D2C-AB41-2CF6024A041E}"/>
              </a:ext>
            </a:extLst>
          </p:cNvPr>
          <p:cNvSpPr txBox="1"/>
          <p:nvPr/>
        </p:nvSpPr>
        <p:spPr>
          <a:xfrm>
            <a:off x="2000250" y="5143500"/>
            <a:ext cx="5143500" cy="230832"/>
          </a:xfrm>
          <a:prstGeom prst="rect">
            <a:avLst/>
          </a:prstGeom>
          <a:noFill/>
        </p:spPr>
        <p:txBody>
          <a:bodyPr wrap="square" rtlCol="0">
            <a:spAutoFit/>
          </a:bodyPr>
          <a:lstStyle/>
          <a:p>
            <a:r>
              <a:rPr lang="zh-TW" altLang="en-US" sz="900"/>
              <a:t>未知的作者 的 </a:t>
            </a:r>
            <a:r>
              <a:rPr lang="zh-TW" altLang="en-US" sz="900">
                <a:hlinkClick r:id="rId4" tooltip="https://commons.wikimedia.org/wiki/File:High-contrast-network-server.svg"/>
              </a:rPr>
              <a:t>此相片</a:t>
            </a:r>
            <a:r>
              <a:rPr lang="zh-TW" altLang="en-US" sz="900"/>
              <a:t> 已透過 </a:t>
            </a:r>
            <a:r>
              <a:rPr lang="zh-TW" altLang="en-US" sz="900">
                <a:hlinkClick r:id="rId5" tooltip="https://creativecommons.org/licenses/by-sa/3.0/"/>
              </a:rPr>
              <a:t>CC BY-SA</a:t>
            </a:r>
            <a:r>
              <a:rPr lang="zh-TW" altLang="en-US" sz="900"/>
              <a:t> 授權</a:t>
            </a:r>
          </a:p>
        </p:txBody>
      </p:sp>
      <p:sp>
        <p:nvSpPr>
          <p:cNvPr id="15" name="文字方塊 14">
            <a:extLst>
              <a:ext uri="{FF2B5EF4-FFF2-40B4-BE49-F238E27FC236}">
                <a16:creationId xmlns:a16="http://schemas.microsoft.com/office/drawing/2014/main" id="{79BB2986-4394-4768-89AF-1F2A03625D68}"/>
              </a:ext>
            </a:extLst>
          </p:cNvPr>
          <p:cNvSpPr txBox="1"/>
          <p:nvPr/>
        </p:nvSpPr>
        <p:spPr>
          <a:xfrm>
            <a:off x="2150250" y="5293500"/>
            <a:ext cx="5143500" cy="230832"/>
          </a:xfrm>
          <a:prstGeom prst="rect">
            <a:avLst/>
          </a:prstGeom>
          <a:noFill/>
        </p:spPr>
        <p:txBody>
          <a:bodyPr wrap="square" rtlCol="0">
            <a:spAutoFit/>
          </a:bodyPr>
          <a:lstStyle/>
          <a:p>
            <a:r>
              <a:rPr lang="zh-TW" altLang="en-US" sz="900"/>
              <a:t>未知的作者 的 </a:t>
            </a:r>
            <a:r>
              <a:rPr lang="zh-TW" altLang="en-US" sz="900">
                <a:hlinkClick r:id="rId4" tooltip="https://commons.wikimedia.org/wiki/File:High-contrast-network-server.svg"/>
              </a:rPr>
              <a:t>此相片</a:t>
            </a:r>
            <a:r>
              <a:rPr lang="zh-TW" altLang="en-US" sz="900"/>
              <a:t> 已透過 </a:t>
            </a:r>
            <a:r>
              <a:rPr lang="zh-TW" altLang="en-US" sz="900">
                <a:hlinkClick r:id="rId5" tooltip="https://creativecommons.org/licenses/by-sa/3.0/"/>
              </a:rPr>
              <a:t>CC BY-SA</a:t>
            </a:r>
            <a:r>
              <a:rPr lang="zh-TW" altLang="en-US" sz="900"/>
              <a:t> 授權</a:t>
            </a:r>
          </a:p>
        </p:txBody>
      </p:sp>
      <p:sp>
        <p:nvSpPr>
          <p:cNvPr id="25" name="矩形 24">
            <a:extLst>
              <a:ext uri="{FF2B5EF4-FFF2-40B4-BE49-F238E27FC236}">
                <a16:creationId xmlns:a16="http://schemas.microsoft.com/office/drawing/2014/main" id="{BA3F86BF-025E-41B6-BE6E-A7EB3DDA1F40}"/>
              </a:ext>
            </a:extLst>
          </p:cNvPr>
          <p:cNvSpPr/>
          <p:nvPr/>
        </p:nvSpPr>
        <p:spPr>
          <a:xfrm>
            <a:off x="11601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7" name="圖片 26" descr="一張含有 盤 的圖片&#10;&#10;描述是以高可信度產生">
            <a:extLst>
              <a:ext uri="{FF2B5EF4-FFF2-40B4-BE49-F238E27FC236}">
                <a16:creationId xmlns:a16="http://schemas.microsoft.com/office/drawing/2014/main" id="{A03DAD7B-A9C4-4249-B495-2BB5D4B7599B}"/>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474345"/>
            <a:ext cx="925830" cy="925830"/>
          </a:xfrm>
          <a:prstGeom prst="rect">
            <a:avLst/>
          </a:prstGeom>
        </p:spPr>
      </p:pic>
      <p:sp>
        <p:nvSpPr>
          <p:cNvPr id="28" name="矩形 27">
            <a:extLst>
              <a:ext uri="{FF2B5EF4-FFF2-40B4-BE49-F238E27FC236}">
                <a16:creationId xmlns:a16="http://schemas.microsoft.com/office/drawing/2014/main" id="{3803BC77-AFF3-4A0B-8272-A0690496B7CA}"/>
              </a:ext>
            </a:extLst>
          </p:cNvPr>
          <p:cNvSpPr/>
          <p:nvPr/>
        </p:nvSpPr>
        <p:spPr>
          <a:xfrm>
            <a:off x="229552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29" name="圖片 28" descr="一張含有 盤 的圖片&#10;&#10;描述是以高可信度產生">
            <a:extLst>
              <a:ext uri="{FF2B5EF4-FFF2-40B4-BE49-F238E27FC236}">
                <a16:creationId xmlns:a16="http://schemas.microsoft.com/office/drawing/2014/main" id="{788BA201-5254-4E81-9C85-F9806394DB41}"/>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967990" y="474345"/>
            <a:ext cx="925830" cy="925830"/>
          </a:xfrm>
          <a:prstGeom prst="rect">
            <a:avLst/>
          </a:prstGeom>
        </p:spPr>
      </p:pic>
      <p:sp>
        <p:nvSpPr>
          <p:cNvPr id="30" name="矩形 29">
            <a:extLst>
              <a:ext uri="{FF2B5EF4-FFF2-40B4-BE49-F238E27FC236}">
                <a16:creationId xmlns:a16="http://schemas.microsoft.com/office/drawing/2014/main" id="{65D240DE-73C0-489D-A67C-A926CD063B47}"/>
              </a:ext>
            </a:extLst>
          </p:cNvPr>
          <p:cNvSpPr/>
          <p:nvPr/>
        </p:nvSpPr>
        <p:spPr>
          <a:xfrm>
            <a:off x="343090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1" name="圖片 30" descr="一張含有 盤 的圖片&#10;&#10;描述是以高可信度產生">
            <a:extLst>
              <a:ext uri="{FF2B5EF4-FFF2-40B4-BE49-F238E27FC236}">
                <a16:creationId xmlns:a16="http://schemas.microsoft.com/office/drawing/2014/main" id="{B96BD1DB-7F02-4818-8150-687773F81767}"/>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4964430" y="474345"/>
            <a:ext cx="925830" cy="925830"/>
          </a:xfrm>
          <a:prstGeom prst="rect">
            <a:avLst/>
          </a:prstGeom>
        </p:spPr>
      </p:pic>
      <p:sp>
        <p:nvSpPr>
          <p:cNvPr id="32" name="矩形 31">
            <a:extLst>
              <a:ext uri="{FF2B5EF4-FFF2-40B4-BE49-F238E27FC236}">
                <a16:creationId xmlns:a16="http://schemas.microsoft.com/office/drawing/2014/main" id="{20C325F5-8DCF-409D-8031-6A76536C108F}"/>
              </a:ext>
            </a:extLst>
          </p:cNvPr>
          <p:cNvSpPr/>
          <p:nvPr/>
        </p:nvSpPr>
        <p:spPr>
          <a:xfrm>
            <a:off x="542734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3" name="圖片 32" descr="一張含有 盤 的圖片&#10;&#10;描述是以高可信度產生">
            <a:extLst>
              <a:ext uri="{FF2B5EF4-FFF2-40B4-BE49-F238E27FC236}">
                <a16:creationId xmlns:a16="http://schemas.microsoft.com/office/drawing/2014/main" id="{7BA22DFF-29B0-4D9F-8558-FE7E926B65B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000750" y="474345"/>
            <a:ext cx="925830" cy="925830"/>
          </a:xfrm>
          <a:prstGeom prst="rect">
            <a:avLst/>
          </a:prstGeom>
        </p:spPr>
      </p:pic>
      <p:sp>
        <p:nvSpPr>
          <p:cNvPr id="34" name="矩形 33">
            <a:extLst>
              <a:ext uri="{FF2B5EF4-FFF2-40B4-BE49-F238E27FC236}">
                <a16:creationId xmlns:a16="http://schemas.microsoft.com/office/drawing/2014/main" id="{90CABFA3-6880-4E48-B0C9-4434B8E2F2F4}"/>
              </a:ext>
            </a:extLst>
          </p:cNvPr>
          <p:cNvSpPr/>
          <p:nvPr/>
        </p:nvSpPr>
        <p:spPr>
          <a:xfrm>
            <a:off x="6463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6" name="圖片 35" descr="一張含有 盤 的圖片&#10;&#10;描述是以高可信度產生">
            <a:extLst>
              <a:ext uri="{FF2B5EF4-FFF2-40B4-BE49-F238E27FC236}">
                <a16:creationId xmlns:a16="http://schemas.microsoft.com/office/drawing/2014/main" id="{8A2055AF-B569-4C4B-ABC7-FC6AFC102714}"/>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143750" y="474345"/>
            <a:ext cx="925830" cy="925830"/>
          </a:xfrm>
          <a:prstGeom prst="rect">
            <a:avLst/>
          </a:prstGeom>
        </p:spPr>
      </p:pic>
      <p:sp>
        <p:nvSpPr>
          <p:cNvPr id="37" name="矩形 36">
            <a:extLst>
              <a:ext uri="{FF2B5EF4-FFF2-40B4-BE49-F238E27FC236}">
                <a16:creationId xmlns:a16="http://schemas.microsoft.com/office/drawing/2014/main" id="{72B7C7AC-5492-40DC-89AD-64EFF2621808}"/>
              </a:ext>
            </a:extLst>
          </p:cNvPr>
          <p:cNvSpPr/>
          <p:nvPr/>
        </p:nvSpPr>
        <p:spPr>
          <a:xfrm>
            <a:off x="7606665" y="117348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GS</a:t>
            </a:r>
            <a:endParaRPr lang="zh-TW" altLang="en-US" dirty="0"/>
          </a:p>
        </p:txBody>
      </p:sp>
      <p:pic>
        <p:nvPicPr>
          <p:cNvPr id="38" name="圖片 37" descr="一張含有 盤 的圖片&#10;&#10;描述是以高可信度產生">
            <a:extLst>
              <a:ext uri="{FF2B5EF4-FFF2-40B4-BE49-F238E27FC236}">
                <a16:creationId xmlns:a16="http://schemas.microsoft.com/office/drawing/2014/main" id="{A5A84BB6-2B75-4557-8190-63EF0F67F17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1645920"/>
            <a:ext cx="925830" cy="925830"/>
          </a:xfrm>
          <a:prstGeom prst="rect">
            <a:avLst/>
          </a:prstGeom>
        </p:spPr>
      </p:pic>
      <p:sp>
        <p:nvSpPr>
          <p:cNvPr id="39" name="矩形 38">
            <a:extLst>
              <a:ext uri="{FF2B5EF4-FFF2-40B4-BE49-F238E27FC236}">
                <a16:creationId xmlns:a16="http://schemas.microsoft.com/office/drawing/2014/main" id="{595D07CD-E42F-4721-8D2D-984C4FB50380}"/>
              </a:ext>
            </a:extLst>
          </p:cNvPr>
          <p:cNvSpPr/>
          <p:nvPr/>
        </p:nvSpPr>
        <p:spPr>
          <a:xfrm>
            <a:off x="11601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0" name="圖片 39" descr="一張含有 盤 的圖片&#10;&#10;描述是以高可信度產生">
            <a:extLst>
              <a:ext uri="{FF2B5EF4-FFF2-40B4-BE49-F238E27FC236}">
                <a16:creationId xmlns:a16="http://schemas.microsoft.com/office/drawing/2014/main" id="{A1B2CA4B-AD1A-4341-931E-1EBDC8805E1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1645920"/>
            <a:ext cx="925830" cy="925830"/>
          </a:xfrm>
          <a:prstGeom prst="rect">
            <a:avLst/>
          </a:prstGeom>
        </p:spPr>
      </p:pic>
      <p:sp>
        <p:nvSpPr>
          <p:cNvPr id="41" name="矩形 40">
            <a:extLst>
              <a:ext uri="{FF2B5EF4-FFF2-40B4-BE49-F238E27FC236}">
                <a16:creationId xmlns:a16="http://schemas.microsoft.com/office/drawing/2014/main" id="{F9490202-A54C-4046-9A11-33C95704C9E1}"/>
              </a:ext>
            </a:extLst>
          </p:cNvPr>
          <p:cNvSpPr/>
          <p:nvPr/>
        </p:nvSpPr>
        <p:spPr>
          <a:xfrm>
            <a:off x="22955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TW</a:t>
            </a:r>
            <a:endParaRPr lang="zh-TW" altLang="en-US" dirty="0"/>
          </a:p>
        </p:txBody>
      </p:sp>
      <p:pic>
        <p:nvPicPr>
          <p:cNvPr id="42" name="圖片 41" descr="一張含有 盤 的圖片&#10;&#10;描述是以高可信度產生">
            <a:extLst>
              <a:ext uri="{FF2B5EF4-FFF2-40B4-BE49-F238E27FC236}">
                <a16:creationId xmlns:a16="http://schemas.microsoft.com/office/drawing/2014/main" id="{19A20E10-A458-4109-8DAB-DB99278922E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4964430" y="1645920"/>
            <a:ext cx="925830" cy="925830"/>
          </a:xfrm>
          <a:prstGeom prst="rect">
            <a:avLst/>
          </a:prstGeom>
        </p:spPr>
      </p:pic>
      <p:sp>
        <p:nvSpPr>
          <p:cNvPr id="43" name="矩形 42">
            <a:extLst>
              <a:ext uri="{FF2B5EF4-FFF2-40B4-BE49-F238E27FC236}">
                <a16:creationId xmlns:a16="http://schemas.microsoft.com/office/drawing/2014/main" id="{EB2F92F0-F3F9-46A6-B5E4-1280C01F6355}"/>
              </a:ext>
            </a:extLst>
          </p:cNvPr>
          <p:cNvSpPr/>
          <p:nvPr/>
        </p:nvSpPr>
        <p:spPr>
          <a:xfrm>
            <a:off x="542734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JP</a:t>
            </a:r>
            <a:endParaRPr lang="zh-TW" altLang="en-US" dirty="0"/>
          </a:p>
        </p:txBody>
      </p:sp>
      <p:pic>
        <p:nvPicPr>
          <p:cNvPr id="44" name="圖片 43" descr="一張含有 盤 的圖片&#10;&#10;描述是以高可信度產生">
            <a:extLst>
              <a:ext uri="{FF2B5EF4-FFF2-40B4-BE49-F238E27FC236}">
                <a16:creationId xmlns:a16="http://schemas.microsoft.com/office/drawing/2014/main" id="{6B468A80-1897-465D-BFF9-2D62C2B5BA1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099810" y="1645920"/>
            <a:ext cx="925830" cy="925830"/>
          </a:xfrm>
          <a:prstGeom prst="rect">
            <a:avLst/>
          </a:prstGeom>
        </p:spPr>
      </p:pic>
      <p:sp>
        <p:nvSpPr>
          <p:cNvPr id="45" name="矩形 44">
            <a:extLst>
              <a:ext uri="{FF2B5EF4-FFF2-40B4-BE49-F238E27FC236}">
                <a16:creationId xmlns:a16="http://schemas.microsoft.com/office/drawing/2014/main" id="{85E29E7A-80B2-41F1-A56D-D408BD45F179}"/>
              </a:ext>
            </a:extLst>
          </p:cNvPr>
          <p:cNvSpPr/>
          <p:nvPr/>
        </p:nvSpPr>
        <p:spPr>
          <a:xfrm>
            <a:off x="656272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JP</a:t>
            </a:r>
            <a:endParaRPr lang="zh-TW" altLang="en-US" dirty="0"/>
          </a:p>
        </p:txBody>
      </p:sp>
      <p:sp>
        <p:nvSpPr>
          <p:cNvPr id="46" name="矩形 45">
            <a:extLst>
              <a:ext uri="{FF2B5EF4-FFF2-40B4-BE49-F238E27FC236}">
                <a16:creationId xmlns:a16="http://schemas.microsoft.com/office/drawing/2014/main" id="{3D56E445-CFA9-4876-A9C9-D0A5355E3054}"/>
              </a:ext>
            </a:extLst>
          </p:cNvPr>
          <p:cNvSpPr/>
          <p:nvPr/>
        </p:nvSpPr>
        <p:spPr>
          <a:xfrm>
            <a:off x="2410778"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7" name="矩形 46">
            <a:extLst>
              <a:ext uri="{FF2B5EF4-FFF2-40B4-BE49-F238E27FC236}">
                <a16:creationId xmlns:a16="http://schemas.microsoft.com/office/drawing/2014/main" id="{0186CB18-77B3-4D01-9977-70ABF3807551}"/>
              </a:ext>
            </a:extLst>
          </p:cNvPr>
          <p:cNvSpPr/>
          <p:nvPr/>
        </p:nvSpPr>
        <p:spPr>
          <a:xfrm>
            <a:off x="6701790" y="258007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8" name="矩形 47">
            <a:extLst>
              <a:ext uri="{FF2B5EF4-FFF2-40B4-BE49-F238E27FC236}">
                <a16:creationId xmlns:a16="http://schemas.microsoft.com/office/drawing/2014/main" id="{F63C75DF-9973-4485-A44B-3CB36DB65BD4}"/>
              </a:ext>
            </a:extLst>
          </p:cNvPr>
          <p:cNvSpPr/>
          <p:nvPr/>
        </p:nvSpPr>
        <p:spPr>
          <a:xfrm>
            <a:off x="769810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sp>
        <p:nvSpPr>
          <p:cNvPr id="49" name="矩形 48">
            <a:extLst>
              <a:ext uri="{FF2B5EF4-FFF2-40B4-BE49-F238E27FC236}">
                <a16:creationId xmlns:a16="http://schemas.microsoft.com/office/drawing/2014/main" id="{8EB0B349-2542-4627-9669-B1CFE8C6EB70}"/>
              </a:ext>
            </a:extLst>
          </p:cNvPr>
          <p:cNvSpPr/>
          <p:nvPr/>
        </p:nvSpPr>
        <p:spPr>
          <a:xfrm>
            <a:off x="3522345" y="1424940"/>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VIP</a:t>
            </a:r>
            <a:endParaRPr lang="zh-TW" altLang="en-US" dirty="0"/>
          </a:p>
        </p:txBody>
      </p:sp>
      <p:pic>
        <p:nvPicPr>
          <p:cNvPr id="51" name="圖片 50" descr="一張含有 盤 的圖片&#10;&#10;描述是以高可信度產生">
            <a:extLst>
              <a:ext uri="{FF2B5EF4-FFF2-40B4-BE49-F238E27FC236}">
                <a16:creationId xmlns:a16="http://schemas.microsoft.com/office/drawing/2014/main" id="{47FD139C-2437-427F-906E-D018453CA9F7}"/>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974658" y="1645920"/>
            <a:ext cx="925830" cy="925830"/>
          </a:xfrm>
          <a:prstGeom prst="rect">
            <a:avLst/>
          </a:prstGeom>
        </p:spPr>
      </p:pic>
      <p:sp>
        <p:nvSpPr>
          <p:cNvPr id="53" name="矩形 52">
            <a:extLst>
              <a:ext uri="{FF2B5EF4-FFF2-40B4-BE49-F238E27FC236}">
                <a16:creationId xmlns:a16="http://schemas.microsoft.com/office/drawing/2014/main" id="{BDDCC5B1-74CC-462E-9D42-031E45D5487F}"/>
              </a:ext>
            </a:extLst>
          </p:cNvPr>
          <p:cNvSpPr/>
          <p:nvPr/>
        </p:nvSpPr>
        <p:spPr>
          <a:xfrm>
            <a:off x="3430905" y="2345055"/>
            <a:ext cx="472440"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HK</a:t>
            </a:r>
            <a:endParaRPr lang="zh-TW" altLang="en-US" dirty="0"/>
          </a:p>
        </p:txBody>
      </p:sp>
      <p:sp>
        <p:nvSpPr>
          <p:cNvPr id="52" name="矩形 51">
            <a:extLst>
              <a:ext uri="{FF2B5EF4-FFF2-40B4-BE49-F238E27FC236}">
                <a16:creationId xmlns:a16="http://schemas.microsoft.com/office/drawing/2014/main" id="{A72AAB78-C8B0-4E4B-84A2-65D9DD037F14}"/>
              </a:ext>
            </a:extLst>
          </p:cNvPr>
          <p:cNvSpPr/>
          <p:nvPr/>
        </p:nvSpPr>
        <p:spPr>
          <a:xfrm>
            <a:off x="3516154" y="2585790"/>
            <a:ext cx="768667" cy="3200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a:t>91APP</a:t>
            </a:r>
            <a:endParaRPr lang="zh-TW" altLang="en-US" dirty="0"/>
          </a:p>
        </p:txBody>
      </p:sp>
      <p:pic>
        <p:nvPicPr>
          <p:cNvPr id="54" name="圖片 53" descr="一張含有 盤 的圖片&#10;&#10;描述是以高可信度產生">
            <a:extLst>
              <a:ext uri="{FF2B5EF4-FFF2-40B4-BE49-F238E27FC236}">
                <a16:creationId xmlns:a16="http://schemas.microsoft.com/office/drawing/2014/main" id="{12910887-CF51-4DDF-BB01-F78917C4BF9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3669030"/>
            <a:ext cx="925830" cy="925830"/>
          </a:xfrm>
          <a:prstGeom prst="rect">
            <a:avLst/>
          </a:prstGeom>
        </p:spPr>
      </p:pic>
      <p:pic>
        <p:nvPicPr>
          <p:cNvPr id="55" name="圖片 54" descr="一張含有 盤 的圖片&#10;&#10;描述是以高可信度產生">
            <a:extLst>
              <a:ext uri="{FF2B5EF4-FFF2-40B4-BE49-F238E27FC236}">
                <a16:creationId xmlns:a16="http://schemas.microsoft.com/office/drawing/2014/main" id="{6050CA60-80DC-453D-B6A2-AF32AF8BE2BA}"/>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605915" y="3669030"/>
            <a:ext cx="925830" cy="925830"/>
          </a:xfrm>
          <a:prstGeom prst="rect">
            <a:avLst/>
          </a:prstGeom>
        </p:spPr>
      </p:pic>
      <p:pic>
        <p:nvPicPr>
          <p:cNvPr id="56" name="圖片 55" descr="一張含有 盤 的圖片&#10;&#10;描述是以高可信度產生">
            <a:extLst>
              <a:ext uri="{FF2B5EF4-FFF2-40B4-BE49-F238E27FC236}">
                <a16:creationId xmlns:a16="http://schemas.microsoft.com/office/drawing/2014/main" id="{6A78FA4D-EC9D-480D-8BFC-F590774DCCEC}"/>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612255" y="3669030"/>
            <a:ext cx="925830" cy="925830"/>
          </a:xfrm>
          <a:prstGeom prst="rect">
            <a:avLst/>
          </a:prstGeom>
        </p:spPr>
      </p:pic>
      <p:pic>
        <p:nvPicPr>
          <p:cNvPr id="57" name="圖片 56" descr="一張含有 盤 的圖片&#10;&#10;描述是以高可信度產生">
            <a:extLst>
              <a:ext uri="{FF2B5EF4-FFF2-40B4-BE49-F238E27FC236}">
                <a16:creationId xmlns:a16="http://schemas.microsoft.com/office/drawing/2014/main" id="{D034F873-784E-4FA4-8ADE-23BAC673DA11}"/>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520940" y="3669030"/>
            <a:ext cx="925830" cy="925830"/>
          </a:xfrm>
          <a:prstGeom prst="rect">
            <a:avLst/>
          </a:prstGeom>
        </p:spPr>
      </p:pic>
      <p:cxnSp>
        <p:nvCxnSpPr>
          <p:cNvPr id="67" name="接點: 肘形 66">
            <a:extLst>
              <a:ext uri="{FF2B5EF4-FFF2-40B4-BE49-F238E27FC236}">
                <a16:creationId xmlns:a16="http://schemas.microsoft.com/office/drawing/2014/main" id="{F6ECD11C-E2EA-47F1-B883-5A048B24DA71}"/>
              </a:ext>
            </a:extLst>
          </p:cNvPr>
          <p:cNvCxnSpPr>
            <a:stCxn id="8" idx="2"/>
            <a:endCxn id="9" idx="2"/>
          </p:cNvCxnSpPr>
          <p:nvPr/>
        </p:nvCxnSpPr>
        <p:spPr>
          <a:xfrm rot="16200000" flipH="1">
            <a:off x="4568190" y="3426142"/>
            <a:ext cx="12700" cy="1882140"/>
          </a:xfrm>
          <a:prstGeom prst="bentConnector3">
            <a:avLst>
              <a:gd name="adj1" fmla="val 1800000"/>
            </a:avLst>
          </a:prstGeom>
          <a:ln w="28575">
            <a:solidFill>
              <a:srgbClr val="FF339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71E94736-293F-4779-AB4A-6AF17F1F458A}"/>
              </a:ext>
            </a:extLst>
          </p:cNvPr>
          <p:cNvSpPr txBox="1"/>
          <p:nvPr/>
        </p:nvSpPr>
        <p:spPr>
          <a:xfrm>
            <a:off x="3394234" y="4587240"/>
            <a:ext cx="2403222" cy="307777"/>
          </a:xfrm>
          <a:prstGeom prst="rect">
            <a:avLst/>
          </a:prstGeom>
          <a:noFill/>
        </p:spPr>
        <p:txBody>
          <a:bodyPr wrap="none" rtlCol="0">
            <a:spAutoFit/>
          </a:bodyPr>
          <a:lstStyle/>
          <a:p>
            <a:r>
              <a:rPr lang="en-US" altLang="zh-TW" dirty="0"/>
              <a:t>Multiple Datacenter Support</a:t>
            </a:r>
            <a:endParaRPr lang="zh-TW" altLang="en-US" dirty="0"/>
          </a:p>
        </p:txBody>
      </p:sp>
      <p:cxnSp>
        <p:nvCxnSpPr>
          <p:cNvPr id="3" name="直線單箭頭接點 2"/>
          <p:cNvCxnSpPr>
            <a:endCxn id="31" idx="1"/>
          </p:cNvCxnSpPr>
          <p:nvPr/>
        </p:nvCxnSpPr>
        <p:spPr>
          <a:xfrm flipV="1">
            <a:off x="4049486" y="937260"/>
            <a:ext cx="914944" cy="32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2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30" grpId="0" animBg="1"/>
      <p:bldP spid="32" grpId="0" animBg="1"/>
      <p:bldP spid="34" grpId="0" animBg="1"/>
      <p:bldP spid="37" grpId="0" animBg="1"/>
      <p:bldP spid="39" grpId="0" animBg="1"/>
      <p:bldP spid="41" grpId="0" animBg="1"/>
      <p:bldP spid="43" grpId="0" animBg="1"/>
      <p:bldP spid="45" grpId="0" animBg="1"/>
      <p:bldP spid="46" grpId="0" animBg="1"/>
      <p:bldP spid="47" grpId="0" animBg="1"/>
      <p:bldP spid="48" grpId="0" animBg="1"/>
      <p:bldP spid="49" grpId="0" animBg="1"/>
      <p:bldP spid="53" grpId="0" animBg="1"/>
      <p:bldP spid="5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3542FDDD-7B66-4B11-A600-A19437640E31}"/>
              </a:ext>
            </a:extLst>
          </p:cNvPr>
          <p:cNvSpPr txBox="1"/>
          <p:nvPr/>
        </p:nvSpPr>
        <p:spPr>
          <a:xfrm>
            <a:off x="403860" y="4686300"/>
            <a:ext cx="4245073" cy="523220"/>
          </a:xfrm>
          <a:prstGeom prst="rect">
            <a:avLst/>
          </a:prstGeom>
          <a:noFill/>
        </p:spPr>
        <p:txBody>
          <a:bodyPr wrap="none" rtlCol="0">
            <a:spAutoFit/>
          </a:bodyPr>
          <a:lstStyle/>
          <a:p>
            <a:r>
              <a:rPr lang="en-US" altLang="zh-TW" dirty="0">
                <a:hlinkClick r:id="rId2"/>
              </a:rPr>
              <a:t>https://www.consul.io/docs/guides/datacenters.html</a:t>
            </a:r>
            <a:endParaRPr lang="en-US" altLang="zh-TW" dirty="0"/>
          </a:p>
          <a:p>
            <a:endParaRPr lang="zh-TW" altLang="en-US" dirty="0"/>
          </a:p>
        </p:txBody>
      </p:sp>
      <p:pic>
        <p:nvPicPr>
          <p:cNvPr id="3" name="圖片 2">
            <a:extLst>
              <a:ext uri="{FF2B5EF4-FFF2-40B4-BE49-F238E27FC236}">
                <a16:creationId xmlns:a16="http://schemas.microsoft.com/office/drawing/2014/main" id="{9332DE06-C6BA-48FF-A831-C7EC03828F2B}"/>
              </a:ext>
            </a:extLst>
          </p:cNvPr>
          <p:cNvPicPr>
            <a:picLocks noChangeAspect="1"/>
          </p:cNvPicPr>
          <p:nvPr/>
        </p:nvPicPr>
        <p:blipFill>
          <a:blip r:embed="rId3"/>
          <a:stretch>
            <a:fillRect/>
          </a:stretch>
        </p:blipFill>
        <p:spPr>
          <a:xfrm>
            <a:off x="0" y="271528"/>
            <a:ext cx="9144000" cy="4188963"/>
          </a:xfrm>
          <a:prstGeom prst="rect">
            <a:avLst/>
          </a:prstGeom>
        </p:spPr>
      </p:pic>
    </p:spTree>
    <p:extLst>
      <p:ext uri="{BB962C8B-B14F-4D97-AF65-F5344CB8AC3E}">
        <p14:creationId xmlns:p14="http://schemas.microsoft.com/office/powerpoint/2010/main" val="538201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2B558F3-26F8-4C14-A4D0-BB9598087D5E}"/>
              </a:ext>
            </a:extLst>
          </p:cNvPr>
          <p:cNvSpPr txBox="1"/>
          <p:nvPr/>
        </p:nvSpPr>
        <p:spPr>
          <a:xfrm>
            <a:off x="396240" y="4706183"/>
            <a:ext cx="8130752" cy="307777"/>
          </a:xfrm>
          <a:prstGeom prst="rect">
            <a:avLst/>
          </a:prstGeom>
          <a:noFill/>
        </p:spPr>
        <p:txBody>
          <a:bodyPr wrap="none" rtlCol="0">
            <a:spAutoFit/>
          </a:bodyPr>
          <a:lstStyle/>
          <a:p>
            <a:r>
              <a:rPr lang="en-US" altLang="zh-TW" dirty="0"/>
              <a:t>http://www.devtech101.com/2017/08/31/using-consul-service-discovery-multiple-data-centers-part-1/</a:t>
            </a:r>
            <a:endParaRPr lang="zh-TW" altLang="en-US" dirty="0"/>
          </a:p>
        </p:txBody>
      </p:sp>
      <p:pic>
        <p:nvPicPr>
          <p:cNvPr id="2050" name="Picture 2" descr="https://i0.wp.com/www.devtech101.com/wp-content/uploads/2017/08/consul-layout.png?resize=648%2C570">
            <a:extLst>
              <a:ext uri="{FF2B5EF4-FFF2-40B4-BE49-F238E27FC236}">
                <a16:creationId xmlns:a16="http://schemas.microsoft.com/office/drawing/2014/main" id="{7B5C674F-12F9-49D0-85DA-7EF5C9107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986" y="129540"/>
            <a:ext cx="5300028" cy="466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195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73F820-1E49-45BE-A13E-E516F7EE02AE}"/>
              </a:ext>
            </a:extLst>
          </p:cNvPr>
          <p:cNvSpPr>
            <a:spLocks noGrp="1"/>
          </p:cNvSpPr>
          <p:nvPr>
            <p:ph type="title"/>
          </p:nvPr>
        </p:nvSpPr>
        <p:spPr/>
        <p:txBody>
          <a:bodyPr/>
          <a:lstStyle/>
          <a:p>
            <a:r>
              <a:rPr lang="zh-TW" altLang="en-US" dirty="0" smtClean="0"/>
              <a:t>需求</a:t>
            </a:r>
            <a:r>
              <a:rPr lang="en-US" altLang="zh-TW" dirty="0" smtClean="0"/>
              <a:t>3:</a:t>
            </a:r>
            <a:r>
              <a:rPr lang="zh-TW" altLang="en-US" dirty="0" smtClean="0"/>
              <a:t> </a:t>
            </a:r>
            <a:r>
              <a:rPr lang="zh-TW" altLang="en-US" dirty="0" smtClean="0"/>
              <a:t>管理</a:t>
            </a:r>
            <a:r>
              <a:rPr lang="zh-TW" altLang="en-US" dirty="0"/>
              <a:t>外部</a:t>
            </a:r>
            <a:r>
              <a:rPr lang="zh-TW" altLang="en-US" dirty="0" smtClean="0"/>
              <a:t>服務</a:t>
            </a:r>
            <a:endParaRPr lang="zh-TW" altLang="en-US" dirty="0"/>
          </a:p>
        </p:txBody>
      </p:sp>
      <p:sp>
        <p:nvSpPr>
          <p:cNvPr id="3" name="文字版面配置區 2">
            <a:extLst>
              <a:ext uri="{FF2B5EF4-FFF2-40B4-BE49-F238E27FC236}">
                <a16:creationId xmlns:a16="http://schemas.microsoft.com/office/drawing/2014/main" id="{B8B04F9E-F67D-4BC3-862A-F87C7D16DCBA}"/>
              </a:ext>
            </a:extLst>
          </p:cNvPr>
          <p:cNvSpPr>
            <a:spLocks noGrp="1"/>
          </p:cNvSpPr>
          <p:nvPr>
            <p:ph type="body" idx="1"/>
          </p:nvPr>
        </p:nvSpPr>
        <p:spPr/>
        <p:txBody>
          <a:bodyPr/>
          <a:lstStyle/>
          <a:p>
            <a:r>
              <a:rPr lang="zh-TW" altLang="en-US" dirty="0" smtClean="0"/>
              <a:t>外部服務不會來我這邊註冊</a:t>
            </a:r>
            <a:r>
              <a:rPr lang="en-US" altLang="zh-TW" dirty="0" smtClean="0"/>
              <a:t>/</a:t>
            </a:r>
            <a:r>
              <a:rPr lang="zh-TW" altLang="en-US" dirty="0" smtClean="0"/>
              <a:t>移除註冊</a:t>
            </a:r>
            <a:r>
              <a:rPr lang="en-US" altLang="zh-TW" dirty="0" smtClean="0"/>
              <a:t>…</a:t>
            </a:r>
          </a:p>
          <a:p>
            <a:r>
              <a:rPr lang="zh-TW" altLang="en-US" dirty="0" smtClean="0"/>
              <a:t>我無法得知外部服務背後有幾個</a:t>
            </a:r>
            <a:r>
              <a:rPr lang="zh-TW" altLang="en-US" dirty="0"/>
              <a:t> </a:t>
            </a:r>
            <a:r>
              <a:rPr lang="en-US" altLang="zh-TW" dirty="0" smtClean="0"/>
              <a:t>instance</a:t>
            </a:r>
            <a:r>
              <a:rPr lang="zh-TW" altLang="en-US" dirty="0"/>
              <a:t> </a:t>
            </a:r>
            <a:r>
              <a:rPr lang="en-US" altLang="zh-TW" dirty="0" smtClean="0"/>
              <a:t>…</a:t>
            </a:r>
          </a:p>
          <a:p>
            <a:r>
              <a:rPr lang="zh-TW" altLang="en-US" dirty="0" smtClean="0"/>
              <a:t>如何對外</a:t>
            </a:r>
            <a:r>
              <a:rPr lang="zh-TW" altLang="en-US" dirty="0"/>
              <a:t>部</a:t>
            </a:r>
            <a:r>
              <a:rPr lang="zh-TW" altLang="en-US" dirty="0" smtClean="0"/>
              <a:t>服務做</a:t>
            </a:r>
            <a:r>
              <a:rPr lang="zh-TW" altLang="en-US" dirty="0"/>
              <a:t> </a:t>
            </a:r>
            <a:r>
              <a:rPr lang="en-US" altLang="zh-TW" dirty="0" smtClean="0"/>
              <a:t>health</a:t>
            </a:r>
            <a:r>
              <a:rPr lang="zh-TW" altLang="en-US" dirty="0"/>
              <a:t> </a:t>
            </a:r>
            <a:r>
              <a:rPr lang="en-US" altLang="zh-TW" dirty="0" smtClean="0"/>
              <a:t>check</a:t>
            </a:r>
            <a:r>
              <a:rPr lang="en-US" altLang="zh-TW" dirty="0" smtClean="0"/>
              <a:t>?</a:t>
            </a:r>
          </a:p>
          <a:p>
            <a:r>
              <a:rPr lang="zh-TW" altLang="en-US" dirty="0" smtClean="0"/>
              <a:t>如果</a:t>
            </a:r>
            <a:r>
              <a:rPr lang="zh-TW" altLang="en-US" dirty="0"/>
              <a:t> </a:t>
            </a:r>
            <a:r>
              <a:rPr lang="en-US" altLang="zh-TW" dirty="0" smtClean="0"/>
              <a:t>A</a:t>
            </a:r>
            <a:r>
              <a:rPr lang="zh-TW" altLang="en-US" dirty="0" smtClean="0"/>
              <a:t> 服務掛了，能否自動改用</a:t>
            </a:r>
            <a:r>
              <a:rPr lang="zh-TW" altLang="en-US" dirty="0"/>
              <a:t> </a:t>
            </a:r>
            <a:r>
              <a:rPr lang="en-US" altLang="zh-TW" dirty="0" smtClean="0"/>
              <a:t>B</a:t>
            </a:r>
            <a:r>
              <a:rPr lang="zh-TW" altLang="en-US" dirty="0" smtClean="0"/>
              <a:t> 服務替代</a:t>
            </a:r>
            <a:r>
              <a:rPr lang="en-US" altLang="zh-TW" dirty="0"/>
              <a:t>?</a:t>
            </a:r>
            <a:endParaRPr lang="zh-TW" altLang="en-US" dirty="0"/>
          </a:p>
        </p:txBody>
      </p:sp>
    </p:spTree>
    <p:extLst>
      <p:ext uri="{BB962C8B-B14F-4D97-AF65-F5344CB8AC3E}">
        <p14:creationId xmlns:p14="http://schemas.microsoft.com/office/powerpoint/2010/main" val="7473152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364280F-FA34-483E-B830-BA84B5BB1109}"/>
              </a:ext>
            </a:extLst>
          </p:cNvPr>
          <p:cNvSpPr/>
          <p:nvPr/>
        </p:nvSpPr>
        <p:spPr>
          <a:xfrm>
            <a:off x="487680" y="289560"/>
            <a:ext cx="3901440" cy="41529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BD9D84A0-F5A8-4E3A-B33D-AE3622E45CD9}"/>
              </a:ext>
            </a:extLst>
          </p:cNvPr>
          <p:cNvPicPr>
            <a:picLocks noChangeAspect="1"/>
          </p:cNvPicPr>
          <p:nvPr/>
        </p:nvPicPr>
        <p:blipFill>
          <a:blip r:embed="rId2"/>
          <a:stretch>
            <a:fillRect/>
          </a:stretch>
        </p:blipFill>
        <p:spPr>
          <a:xfrm>
            <a:off x="2933700" y="3847147"/>
            <a:ext cx="1386840" cy="520065"/>
          </a:xfrm>
          <a:prstGeom prst="rect">
            <a:avLst/>
          </a:prstGeom>
        </p:spPr>
      </p:pic>
      <p:pic>
        <p:nvPicPr>
          <p:cNvPr id="9" name="圖片 8" descr="一張含有 盤 的圖片&#10;&#10;描述是以高可信度產生">
            <a:extLst>
              <a:ext uri="{FF2B5EF4-FFF2-40B4-BE49-F238E27FC236}">
                <a16:creationId xmlns:a16="http://schemas.microsoft.com/office/drawing/2014/main" id="{FB6BF851-67EB-4235-A335-986F24E00FD3}"/>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474345"/>
            <a:ext cx="925830" cy="925830"/>
          </a:xfrm>
          <a:prstGeom prst="rect">
            <a:avLst/>
          </a:prstGeom>
        </p:spPr>
      </p:pic>
      <p:pic>
        <p:nvPicPr>
          <p:cNvPr id="11" name="圖片 10" descr="一張含有 盤 的圖片&#10;&#10;描述是以高可信度產生">
            <a:extLst>
              <a:ext uri="{FF2B5EF4-FFF2-40B4-BE49-F238E27FC236}">
                <a16:creationId xmlns:a16="http://schemas.microsoft.com/office/drawing/2014/main" id="{6A878002-7C0B-49A0-BCD2-76356CD093F4}"/>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474345"/>
            <a:ext cx="925830" cy="925830"/>
          </a:xfrm>
          <a:prstGeom prst="rect">
            <a:avLst/>
          </a:prstGeom>
        </p:spPr>
      </p:pic>
      <p:pic>
        <p:nvPicPr>
          <p:cNvPr id="13" name="圖片 12" descr="一張含有 盤 的圖片&#10;&#10;描述是以高可信度產生">
            <a:extLst>
              <a:ext uri="{FF2B5EF4-FFF2-40B4-BE49-F238E27FC236}">
                <a16:creationId xmlns:a16="http://schemas.microsoft.com/office/drawing/2014/main" id="{7C0F3771-BCED-460C-9B71-C7BBD2625C68}"/>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7197090" y="2366010"/>
            <a:ext cx="925830" cy="925830"/>
          </a:xfrm>
          <a:prstGeom prst="rect">
            <a:avLst/>
          </a:prstGeom>
          <a:effectLst>
            <a:glow rad="101600">
              <a:schemeClr val="accent4">
                <a:satMod val="175000"/>
                <a:alpha val="40000"/>
              </a:schemeClr>
            </a:glow>
            <a:outerShdw blurRad="50800" dist="38100" dir="13500000" algn="br" rotWithShape="0">
              <a:prstClr val="black">
                <a:alpha val="40000"/>
              </a:prstClr>
            </a:outerShdw>
          </a:effectLst>
        </p:spPr>
      </p:pic>
      <p:pic>
        <p:nvPicPr>
          <p:cNvPr id="15" name="圖片 14" descr="一張含有 盤 的圖片&#10;&#10;描述是以高可信度產生">
            <a:extLst>
              <a:ext uri="{FF2B5EF4-FFF2-40B4-BE49-F238E27FC236}">
                <a16:creationId xmlns:a16="http://schemas.microsoft.com/office/drawing/2014/main" id="{929B02A5-B91E-4540-8DF6-076F21A375BF}"/>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1645920"/>
            <a:ext cx="925830" cy="925830"/>
          </a:xfrm>
          <a:prstGeom prst="rect">
            <a:avLst/>
          </a:prstGeom>
        </p:spPr>
      </p:pic>
      <p:pic>
        <p:nvPicPr>
          <p:cNvPr id="17" name="圖片 16" descr="一張含有 盤 的圖片&#10;&#10;描述是以高可信度產生">
            <a:extLst>
              <a:ext uri="{FF2B5EF4-FFF2-40B4-BE49-F238E27FC236}">
                <a16:creationId xmlns:a16="http://schemas.microsoft.com/office/drawing/2014/main" id="{0FBD1405-EE2A-4296-AE02-59042C76A679}"/>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832610" y="1645920"/>
            <a:ext cx="925830" cy="925830"/>
          </a:xfrm>
          <a:prstGeom prst="rect">
            <a:avLst/>
          </a:prstGeom>
        </p:spPr>
      </p:pic>
      <p:pic>
        <p:nvPicPr>
          <p:cNvPr id="21" name="圖片 20" descr="一張含有 盤 的圖片&#10;&#10;描述是以高可信度產生">
            <a:extLst>
              <a:ext uri="{FF2B5EF4-FFF2-40B4-BE49-F238E27FC236}">
                <a16:creationId xmlns:a16="http://schemas.microsoft.com/office/drawing/2014/main" id="{975A7C1B-032A-4A5A-8146-C66488DDA4A0}"/>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2974658" y="1645920"/>
            <a:ext cx="925830" cy="925830"/>
          </a:xfrm>
          <a:prstGeom prst="rect">
            <a:avLst/>
          </a:prstGeom>
          <a:effectLst>
            <a:glow rad="101600">
              <a:schemeClr val="accent1">
                <a:satMod val="175000"/>
                <a:alpha val="40000"/>
              </a:schemeClr>
            </a:glow>
          </a:effectLst>
        </p:spPr>
      </p:pic>
      <p:pic>
        <p:nvPicPr>
          <p:cNvPr id="24" name="圖片 23" descr="一張含有 盤 的圖片&#10;&#10;描述是以高可信度產生">
            <a:extLst>
              <a:ext uri="{FF2B5EF4-FFF2-40B4-BE49-F238E27FC236}">
                <a16:creationId xmlns:a16="http://schemas.microsoft.com/office/drawing/2014/main" id="{E8F3A8AF-D9AE-455D-A081-EAB4C76F07D9}"/>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697230" y="3646170"/>
            <a:ext cx="925830" cy="925830"/>
          </a:xfrm>
          <a:prstGeom prst="rect">
            <a:avLst/>
          </a:prstGeom>
        </p:spPr>
      </p:pic>
      <p:pic>
        <p:nvPicPr>
          <p:cNvPr id="25" name="圖片 24" descr="一張含有 盤 的圖片&#10;&#10;描述是以高可信度產生">
            <a:extLst>
              <a:ext uri="{FF2B5EF4-FFF2-40B4-BE49-F238E27FC236}">
                <a16:creationId xmlns:a16="http://schemas.microsoft.com/office/drawing/2014/main" id="{A1983CC1-9529-4949-A5BC-7CD3CD69CF72}"/>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605915" y="3646170"/>
            <a:ext cx="925830" cy="925830"/>
          </a:xfrm>
          <a:prstGeom prst="rect">
            <a:avLst/>
          </a:prstGeom>
        </p:spPr>
      </p:pic>
      <p:cxnSp>
        <p:nvCxnSpPr>
          <p:cNvPr id="31" name="直線單箭頭接點 30">
            <a:extLst>
              <a:ext uri="{FF2B5EF4-FFF2-40B4-BE49-F238E27FC236}">
                <a16:creationId xmlns:a16="http://schemas.microsoft.com/office/drawing/2014/main" id="{3D25BD35-5D03-4D47-A18B-2869F74B902C}"/>
              </a:ext>
            </a:extLst>
          </p:cNvPr>
          <p:cNvCxnSpPr>
            <a:cxnSpLocks/>
            <a:stCxn id="25" idx="3"/>
            <a:endCxn id="8" idx="1"/>
          </p:cNvCxnSpPr>
          <p:nvPr/>
        </p:nvCxnSpPr>
        <p:spPr>
          <a:xfrm flipV="1">
            <a:off x="2531745" y="4107180"/>
            <a:ext cx="401955" cy="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A4069546-8D22-48F5-BE31-262BEF2C10AC}"/>
              </a:ext>
            </a:extLst>
          </p:cNvPr>
          <p:cNvCxnSpPr>
            <a:stCxn id="21" idx="3"/>
            <a:endCxn id="13" idx="0"/>
          </p:cNvCxnSpPr>
          <p:nvPr/>
        </p:nvCxnSpPr>
        <p:spPr>
          <a:xfrm>
            <a:off x="3900488" y="2108835"/>
            <a:ext cx="3759517" cy="2571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B9C9DBCB-2FEF-4454-807E-EC506F37C649}"/>
              </a:ext>
            </a:extLst>
          </p:cNvPr>
          <p:cNvCxnSpPr/>
          <p:nvPr/>
        </p:nvCxnSpPr>
        <p:spPr>
          <a:xfrm>
            <a:off x="3421380" y="2571750"/>
            <a:ext cx="0" cy="1275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418CCB4E-663B-479E-9F76-4C36C821AED6}"/>
              </a:ext>
            </a:extLst>
          </p:cNvPr>
          <p:cNvSpPr txBox="1"/>
          <p:nvPr/>
        </p:nvSpPr>
        <p:spPr>
          <a:xfrm>
            <a:off x="4450080" y="1798320"/>
            <a:ext cx="3086101" cy="307777"/>
          </a:xfrm>
          <a:prstGeom prst="rect">
            <a:avLst/>
          </a:prstGeom>
          <a:noFill/>
        </p:spPr>
        <p:txBody>
          <a:bodyPr wrap="none" rtlCol="0">
            <a:spAutoFit/>
          </a:bodyPr>
          <a:lstStyle/>
          <a:p>
            <a:r>
              <a:rPr lang="zh-TW" altLang="en-US" dirty="0"/>
              <a:t>透過 </a:t>
            </a:r>
            <a:r>
              <a:rPr lang="en-US" altLang="zh-TW" dirty="0"/>
              <a:t>Agent</a:t>
            </a:r>
            <a:r>
              <a:rPr lang="zh-TW" altLang="en-US" dirty="0"/>
              <a:t> 代替外部服務註冊及監控</a:t>
            </a:r>
          </a:p>
        </p:txBody>
      </p:sp>
      <p:sp>
        <p:nvSpPr>
          <p:cNvPr id="37" name="文字方塊 36">
            <a:extLst>
              <a:ext uri="{FF2B5EF4-FFF2-40B4-BE49-F238E27FC236}">
                <a16:creationId xmlns:a16="http://schemas.microsoft.com/office/drawing/2014/main" id="{9808E342-E7EF-413C-AF26-F7121E75431F}"/>
              </a:ext>
            </a:extLst>
          </p:cNvPr>
          <p:cNvSpPr txBox="1"/>
          <p:nvPr/>
        </p:nvSpPr>
        <p:spPr>
          <a:xfrm>
            <a:off x="1657390" y="2884765"/>
            <a:ext cx="1800493" cy="523220"/>
          </a:xfrm>
          <a:prstGeom prst="rect">
            <a:avLst/>
          </a:prstGeom>
          <a:noFill/>
        </p:spPr>
        <p:txBody>
          <a:bodyPr wrap="none" rtlCol="0">
            <a:spAutoFit/>
          </a:bodyPr>
          <a:lstStyle/>
          <a:p>
            <a:r>
              <a:rPr lang="zh-TW" altLang="en-US" dirty="0" smtClean="0"/>
              <a:t>將註冊及健康偵測的</a:t>
            </a:r>
            <a:endParaRPr lang="en-US" altLang="zh-TW" dirty="0" smtClean="0"/>
          </a:p>
          <a:p>
            <a:r>
              <a:rPr lang="zh-TW" altLang="en-US" dirty="0" smtClean="0"/>
              <a:t>結果</a:t>
            </a:r>
            <a:r>
              <a:rPr lang="zh-TW" altLang="en-US" dirty="0"/>
              <a:t>寫</a:t>
            </a:r>
            <a:r>
              <a:rPr lang="zh-TW" altLang="en-US" dirty="0" smtClean="0"/>
              <a:t>回 </a:t>
            </a:r>
            <a:r>
              <a:rPr lang="en-US" altLang="zh-TW" dirty="0" smtClean="0"/>
              <a:t>Consul</a:t>
            </a:r>
            <a:endParaRPr lang="zh-TW" altLang="en-US" dirty="0"/>
          </a:p>
        </p:txBody>
      </p:sp>
      <p:sp>
        <p:nvSpPr>
          <p:cNvPr id="2" name="圓角矩形圖說文字 1"/>
          <p:cNvSpPr/>
          <p:nvPr/>
        </p:nvSpPr>
        <p:spPr>
          <a:xfrm>
            <a:off x="3900488" y="388987"/>
            <a:ext cx="4914328" cy="1157506"/>
          </a:xfrm>
          <a:prstGeom prst="wedgeRoundRectCallout">
            <a:avLst>
              <a:gd name="adj1" fmla="val -57780"/>
              <a:gd name="adj2" fmla="val 52083"/>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smtClean="0"/>
              <a:t>可直接使用現有的 </a:t>
            </a:r>
            <a:r>
              <a:rPr lang="en-US" altLang="zh-TW" dirty="0" smtClean="0"/>
              <a:t>Consul</a:t>
            </a:r>
            <a:r>
              <a:rPr lang="zh-TW" altLang="en-US" dirty="0" smtClean="0"/>
              <a:t> </a:t>
            </a:r>
            <a:r>
              <a:rPr lang="en-US" altLang="zh-TW" dirty="0" smtClean="0"/>
              <a:t>Agent,</a:t>
            </a:r>
            <a:r>
              <a:rPr lang="zh-TW" altLang="en-US" dirty="0" smtClean="0"/>
              <a:t> 或是配置專屬 </a:t>
            </a:r>
            <a:r>
              <a:rPr lang="en-US" altLang="zh-TW" dirty="0" smtClean="0"/>
              <a:t>ESM</a:t>
            </a:r>
            <a:r>
              <a:rPr lang="zh-TW" altLang="en-US" dirty="0" smtClean="0"/>
              <a:t> </a:t>
            </a:r>
            <a:r>
              <a:rPr lang="en-US" altLang="zh-TW" dirty="0" smtClean="0"/>
              <a:t>(Consul External Service Monitor)</a:t>
            </a:r>
            <a:r>
              <a:rPr lang="zh-TW" altLang="en-US" dirty="0" smtClean="0"/>
              <a:t>。</a:t>
            </a:r>
            <a:endParaRPr lang="en-US" altLang="zh-TW" dirty="0" smtClean="0"/>
          </a:p>
          <a:p>
            <a:endParaRPr lang="en-US" dirty="0" smtClean="0"/>
          </a:p>
          <a:p>
            <a:r>
              <a:rPr lang="zh-TW" altLang="en-US" dirty="0" smtClean="0"/>
              <a:t>內部應用可以明確得知外部服務狀況，不需要</a:t>
            </a:r>
            <a:r>
              <a:rPr lang="zh-TW" altLang="en-US" dirty="0"/>
              <a:t> </a:t>
            </a:r>
            <a:r>
              <a:rPr lang="en-US" altLang="zh-TW" dirty="0" smtClean="0"/>
              <a:t>try</a:t>
            </a:r>
            <a:r>
              <a:rPr lang="zh-TW" altLang="en-US" dirty="0"/>
              <a:t> </a:t>
            </a:r>
            <a:r>
              <a:rPr lang="en-US" altLang="zh-TW" dirty="0" smtClean="0"/>
              <a:t>&amp;</a:t>
            </a:r>
            <a:r>
              <a:rPr lang="zh-TW" altLang="en-US" dirty="0"/>
              <a:t> </a:t>
            </a:r>
            <a:r>
              <a:rPr lang="en-US" altLang="zh-TW" dirty="0" smtClean="0"/>
              <a:t>error…</a:t>
            </a:r>
            <a:endParaRPr lang="en-US" dirty="0" smtClean="0"/>
          </a:p>
        </p:txBody>
      </p:sp>
    </p:spTree>
    <p:extLst>
      <p:ext uri="{BB962C8B-B14F-4D97-AF65-F5344CB8AC3E}">
        <p14:creationId xmlns:p14="http://schemas.microsoft.com/office/powerpoint/2010/main" val="1623583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2FF88E8-97C9-401D-86C3-08FF977F7A5D}"/>
              </a:ext>
            </a:extLst>
          </p:cNvPr>
          <p:cNvSpPr txBox="1"/>
          <p:nvPr/>
        </p:nvSpPr>
        <p:spPr>
          <a:xfrm>
            <a:off x="457200" y="4671060"/>
            <a:ext cx="3946914" cy="307777"/>
          </a:xfrm>
          <a:prstGeom prst="rect">
            <a:avLst/>
          </a:prstGeom>
          <a:noFill/>
        </p:spPr>
        <p:txBody>
          <a:bodyPr wrap="none" rtlCol="0">
            <a:spAutoFit/>
          </a:bodyPr>
          <a:lstStyle/>
          <a:p>
            <a:r>
              <a:rPr lang="en-US" altLang="zh-TW" dirty="0"/>
              <a:t>https://www.consul.io/docs/guides/external.html</a:t>
            </a:r>
            <a:endParaRPr lang="zh-TW" altLang="en-US" dirty="0"/>
          </a:p>
        </p:txBody>
      </p:sp>
      <p:pic>
        <p:nvPicPr>
          <p:cNvPr id="6" name="圖片 5">
            <a:extLst>
              <a:ext uri="{FF2B5EF4-FFF2-40B4-BE49-F238E27FC236}">
                <a16:creationId xmlns:a16="http://schemas.microsoft.com/office/drawing/2014/main" id="{86BA621C-80BB-42D7-BFD4-A34B3D2A6FD9}"/>
              </a:ext>
            </a:extLst>
          </p:cNvPr>
          <p:cNvPicPr>
            <a:picLocks noChangeAspect="1"/>
          </p:cNvPicPr>
          <p:nvPr/>
        </p:nvPicPr>
        <p:blipFill>
          <a:blip r:embed="rId2"/>
          <a:stretch>
            <a:fillRect/>
          </a:stretch>
        </p:blipFill>
        <p:spPr>
          <a:xfrm>
            <a:off x="0" y="589841"/>
            <a:ext cx="9144000" cy="3963818"/>
          </a:xfrm>
          <a:prstGeom prst="rect">
            <a:avLst/>
          </a:prstGeom>
        </p:spPr>
      </p:pic>
    </p:spTree>
    <p:extLst>
      <p:ext uri="{BB962C8B-B14F-4D97-AF65-F5344CB8AC3E}">
        <p14:creationId xmlns:p14="http://schemas.microsoft.com/office/powerpoint/2010/main" val="19864556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問題</a:t>
            </a:r>
            <a:r>
              <a:rPr lang="en-US" altLang="zh-TW" dirty="0" smtClean="0"/>
              <a:t>4: </a:t>
            </a:r>
            <a:r>
              <a:rPr lang="zh-TW" altLang="en-US" dirty="0" smtClean="0"/>
              <a:t>如何發現 </a:t>
            </a:r>
            <a:r>
              <a:rPr lang="en-US" altLang="zh-TW" dirty="0" smtClean="0"/>
              <a:t>“</a:t>
            </a:r>
            <a:r>
              <a:rPr lang="zh-TW" altLang="en-US" dirty="0" smtClean="0"/>
              <a:t>服務發現</a:t>
            </a:r>
            <a:r>
              <a:rPr lang="en-US" altLang="zh-TW" dirty="0" smtClean="0"/>
              <a:t>”</a:t>
            </a:r>
            <a:r>
              <a:rPr lang="zh-TW" altLang="en-US" dirty="0" smtClean="0"/>
              <a:t> 服務</a:t>
            </a:r>
            <a:r>
              <a:rPr lang="en-US" altLang="zh-TW" dirty="0" smtClean="0"/>
              <a:t>?</a:t>
            </a:r>
            <a:endParaRPr lang="en-US" dirty="0"/>
          </a:p>
        </p:txBody>
      </p:sp>
      <p:sp>
        <p:nvSpPr>
          <p:cNvPr id="6" name="文字版面配置區 5"/>
          <p:cNvSpPr>
            <a:spLocks noGrp="1"/>
          </p:cNvSpPr>
          <p:nvPr>
            <p:ph type="body" idx="1"/>
          </p:nvPr>
        </p:nvSpPr>
        <p:spPr/>
        <p:txBody>
          <a:bodyPr/>
          <a:lstStyle/>
          <a:p>
            <a:r>
              <a:rPr lang="zh-TW" altLang="en-US" dirty="0" smtClean="0"/>
              <a:t>一般做法</a:t>
            </a:r>
            <a:endParaRPr lang="en-US" altLang="zh-TW" dirty="0" smtClean="0"/>
          </a:p>
          <a:p>
            <a:pPr lvl="1"/>
            <a:r>
              <a:rPr lang="zh-TW" altLang="en-US" dirty="0" smtClean="0"/>
              <a:t>透過 </a:t>
            </a:r>
            <a:r>
              <a:rPr lang="en-US" altLang="zh-TW" dirty="0" smtClean="0"/>
              <a:t>DNS</a:t>
            </a:r>
          </a:p>
          <a:p>
            <a:pPr lvl="1"/>
            <a:r>
              <a:rPr lang="zh-TW" altLang="en-US" dirty="0" smtClean="0"/>
              <a:t>透過</a:t>
            </a:r>
            <a:r>
              <a:rPr lang="zh-TW" altLang="en-US" dirty="0"/>
              <a:t> </a:t>
            </a:r>
            <a:r>
              <a:rPr lang="en-US" altLang="zh-TW" dirty="0" err="1" smtClean="0"/>
              <a:t>Config</a:t>
            </a:r>
            <a:r>
              <a:rPr lang="en-US" altLang="zh-TW" dirty="0"/>
              <a:t> </a:t>
            </a:r>
            <a:r>
              <a:rPr lang="en-US" altLang="zh-TW" dirty="0" smtClean="0"/>
              <a:t>(Docker </a:t>
            </a:r>
            <a:r>
              <a:rPr lang="zh-TW" altLang="en-US" dirty="0" smtClean="0"/>
              <a:t>可透過 </a:t>
            </a:r>
            <a:r>
              <a:rPr lang="en-US" altLang="zh-TW" dirty="0" smtClean="0"/>
              <a:t>$ENV)</a:t>
            </a:r>
          </a:p>
          <a:p>
            <a:pPr lvl="1"/>
            <a:endParaRPr lang="en-US" altLang="zh-TW" dirty="0"/>
          </a:p>
          <a:p>
            <a:r>
              <a:rPr lang="zh-TW" altLang="en-US" dirty="0" smtClean="0"/>
              <a:t>微服務的作法</a:t>
            </a:r>
            <a:endParaRPr lang="en-US" altLang="zh-TW" dirty="0"/>
          </a:p>
          <a:p>
            <a:pPr lvl="1"/>
            <a:r>
              <a:rPr lang="en-US" altLang="zh-TW" dirty="0" err="1" smtClean="0"/>
              <a:t>SideCar</a:t>
            </a:r>
            <a:r>
              <a:rPr lang="en-US" altLang="zh-TW" dirty="0" smtClean="0"/>
              <a:t> (</a:t>
            </a:r>
            <a:r>
              <a:rPr lang="zh-TW" altLang="en-US" dirty="0" smtClean="0"/>
              <a:t>在每個 </a:t>
            </a:r>
            <a:r>
              <a:rPr lang="en-US" altLang="zh-TW" dirty="0" smtClean="0"/>
              <a:t>Node </a:t>
            </a:r>
            <a:r>
              <a:rPr lang="zh-TW" altLang="en-US" dirty="0" smtClean="0"/>
              <a:t>都建置 </a:t>
            </a:r>
            <a:r>
              <a:rPr lang="en-US" altLang="zh-TW" dirty="0"/>
              <a:t>Consul</a:t>
            </a:r>
            <a:r>
              <a:rPr lang="zh-TW" altLang="en-US" dirty="0"/>
              <a:t> </a:t>
            </a:r>
            <a:r>
              <a:rPr lang="en-US" altLang="zh-TW" dirty="0" smtClean="0"/>
              <a:t>Client)</a:t>
            </a:r>
            <a:endParaRPr lang="en-US" dirty="0"/>
          </a:p>
        </p:txBody>
      </p:sp>
    </p:spTree>
    <p:extLst>
      <p:ext uri="{BB962C8B-B14F-4D97-AF65-F5344CB8AC3E}">
        <p14:creationId xmlns:p14="http://schemas.microsoft.com/office/powerpoint/2010/main" val="561753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en-US"/>
          </a:p>
        </p:txBody>
      </p:sp>
      <p:sp>
        <p:nvSpPr>
          <p:cNvPr id="6" name="文字版面配置區 5"/>
          <p:cNvSpPr>
            <a:spLocks noGrp="1"/>
          </p:cNvSpPr>
          <p:nvPr>
            <p:ph type="body" idx="1"/>
          </p:nvPr>
        </p:nvSpPr>
        <p:spPr/>
        <p:txBody>
          <a:bodyPr/>
          <a:lstStyle/>
          <a:p>
            <a:endParaRPr lang="en-US"/>
          </a:p>
        </p:txBody>
      </p:sp>
      <p:pic>
        <p:nvPicPr>
          <p:cNvPr id="2050" name="Picture 2" descr="Consul Docker Example Of Docker Service Registration And Discov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537" y="205978"/>
            <a:ext cx="6076950" cy="45624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23959" y="4754880"/>
            <a:ext cx="7564891" cy="307777"/>
          </a:xfrm>
          <a:prstGeom prst="rect">
            <a:avLst/>
          </a:prstGeom>
          <a:noFill/>
        </p:spPr>
        <p:txBody>
          <a:bodyPr wrap="none" rtlCol="0">
            <a:spAutoFit/>
          </a:bodyPr>
          <a:lstStyle/>
          <a:p>
            <a:r>
              <a:rPr lang="en-US" dirty="0"/>
              <a:t>http://www.aridaz.com/consul-docker-example/docker-service-registration-and-discovery.html</a:t>
            </a:r>
          </a:p>
        </p:txBody>
      </p:sp>
    </p:spTree>
    <p:extLst>
      <p:ext uri="{BB962C8B-B14F-4D97-AF65-F5344CB8AC3E}">
        <p14:creationId xmlns:p14="http://schemas.microsoft.com/office/powerpoint/2010/main" val="2797172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consul.io/assets/images/consul-arch-420ce04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37" y="173371"/>
            <a:ext cx="4553752" cy="472095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5760" y="4702630"/>
            <a:ext cx="4394152" cy="523220"/>
          </a:xfrm>
          <a:prstGeom prst="rect">
            <a:avLst/>
          </a:prstGeom>
          <a:noFill/>
        </p:spPr>
        <p:txBody>
          <a:bodyPr wrap="none" rtlCol="0">
            <a:spAutoFit/>
          </a:bodyPr>
          <a:lstStyle/>
          <a:p>
            <a:r>
              <a:rPr lang="en-US" dirty="0">
                <a:hlinkClick r:id="rId3"/>
              </a:rPr>
              <a:t>https://</a:t>
            </a:r>
            <a:r>
              <a:rPr lang="en-US" dirty="0" smtClean="0">
                <a:hlinkClick r:id="rId3"/>
              </a:rPr>
              <a:t>www.consul.io/docs/internals/architecture.html</a:t>
            </a:r>
            <a:endParaRPr lang="en-US" dirty="0" smtClean="0"/>
          </a:p>
          <a:p>
            <a:endParaRPr lang="en-US" dirty="0"/>
          </a:p>
        </p:txBody>
      </p:sp>
      <p:sp>
        <p:nvSpPr>
          <p:cNvPr id="6" name="文字方塊 5"/>
          <p:cNvSpPr txBox="1"/>
          <p:nvPr/>
        </p:nvSpPr>
        <p:spPr>
          <a:xfrm>
            <a:off x="4918891" y="690880"/>
            <a:ext cx="2119491" cy="307777"/>
          </a:xfrm>
          <a:prstGeom prst="rect">
            <a:avLst/>
          </a:prstGeom>
          <a:noFill/>
        </p:spPr>
        <p:txBody>
          <a:bodyPr wrap="none" rtlCol="0">
            <a:spAutoFit/>
          </a:bodyPr>
          <a:lstStyle/>
          <a:p>
            <a:r>
              <a:rPr lang="en-US" dirty="0" smtClean="0"/>
              <a:t>Client: </a:t>
            </a:r>
            <a:r>
              <a:rPr lang="zh-TW" altLang="en-US" dirty="0"/>
              <a:t>只</a:t>
            </a:r>
            <a:r>
              <a:rPr lang="zh-TW" altLang="en-US" dirty="0" smtClean="0"/>
              <a:t>受理 </a:t>
            </a:r>
            <a:r>
              <a:rPr lang="en-US" altLang="zh-TW" dirty="0" smtClean="0"/>
              <a:t>RPC</a:t>
            </a:r>
            <a:r>
              <a:rPr lang="zh-TW" altLang="en-US" dirty="0" smtClean="0"/>
              <a:t> 呼叫</a:t>
            </a:r>
            <a:endParaRPr lang="en-US" dirty="0"/>
          </a:p>
        </p:txBody>
      </p:sp>
      <p:sp>
        <p:nvSpPr>
          <p:cNvPr id="8" name="文字方塊 7"/>
          <p:cNvSpPr txBox="1"/>
          <p:nvPr/>
        </p:nvSpPr>
        <p:spPr>
          <a:xfrm>
            <a:off x="4918891" y="1590040"/>
            <a:ext cx="2188420" cy="523220"/>
          </a:xfrm>
          <a:prstGeom prst="rect">
            <a:avLst/>
          </a:prstGeom>
          <a:noFill/>
        </p:spPr>
        <p:txBody>
          <a:bodyPr wrap="none" rtlCol="0">
            <a:spAutoFit/>
          </a:bodyPr>
          <a:lstStyle/>
          <a:p>
            <a:r>
              <a:rPr lang="en-US" altLang="zh-TW" dirty="0" smtClean="0"/>
              <a:t>Server: </a:t>
            </a:r>
            <a:r>
              <a:rPr lang="zh-TW" altLang="en-US" dirty="0" smtClean="0"/>
              <a:t>受理 </a:t>
            </a:r>
            <a:r>
              <a:rPr lang="en-US" altLang="zh-TW" dirty="0" smtClean="0"/>
              <a:t>RPC</a:t>
            </a:r>
            <a:r>
              <a:rPr lang="zh-TW" altLang="en-US" dirty="0" smtClean="0"/>
              <a:t> 且負責</a:t>
            </a:r>
            <a:endParaRPr lang="en-US" altLang="zh-TW" dirty="0" smtClean="0"/>
          </a:p>
          <a:p>
            <a:r>
              <a:rPr lang="zh-TW" altLang="en-US" dirty="0" smtClean="0"/>
              <a:t>儲存與同步資料</a:t>
            </a:r>
            <a:endParaRPr lang="en-US" dirty="0"/>
          </a:p>
        </p:txBody>
      </p:sp>
      <p:sp>
        <p:nvSpPr>
          <p:cNvPr id="2" name="雲朵形 1"/>
          <p:cNvSpPr/>
          <p:nvPr/>
        </p:nvSpPr>
        <p:spPr>
          <a:xfrm>
            <a:off x="5223203" y="2314738"/>
            <a:ext cx="3630358" cy="2241587"/>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TW" altLang="en-US" dirty="0" smtClean="0"/>
              <a:t>我必須知道 </a:t>
            </a:r>
            <a:r>
              <a:rPr lang="en-US" altLang="zh-TW" dirty="0" smtClean="0"/>
              <a:t>Consul Client / Server </a:t>
            </a:r>
            <a:r>
              <a:rPr lang="zh-TW" altLang="en-US" dirty="0" smtClean="0"/>
              <a:t>的 </a:t>
            </a:r>
            <a:r>
              <a:rPr lang="en-US" altLang="zh-TW" dirty="0" smtClean="0"/>
              <a:t>URL</a:t>
            </a:r>
            <a:r>
              <a:rPr lang="zh-TW" altLang="en-US" dirty="0" smtClean="0"/>
              <a:t> 才能呼叫啊</a:t>
            </a:r>
            <a:r>
              <a:rPr lang="en-US" altLang="zh-TW" dirty="0" smtClean="0"/>
              <a:t>..</a:t>
            </a:r>
            <a:endParaRPr lang="en-US" dirty="0"/>
          </a:p>
        </p:txBody>
      </p:sp>
    </p:spTree>
    <p:extLst>
      <p:ext uri="{BB962C8B-B14F-4D97-AF65-F5344CB8AC3E}">
        <p14:creationId xmlns:p14="http://schemas.microsoft.com/office/powerpoint/2010/main" val="414876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406"/>
          <a:stretch/>
        </p:blipFill>
        <p:spPr>
          <a:xfrm>
            <a:off x="386661" y="1809750"/>
            <a:ext cx="8404914" cy="1524000"/>
          </a:xfrm>
          <a:prstGeom prst="rect">
            <a:avLst/>
          </a:prstGeom>
        </p:spPr>
      </p:pic>
    </p:spTree>
    <p:extLst>
      <p:ext uri="{BB962C8B-B14F-4D97-AF65-F5344CB8AC3E}">
        <p14:creationId xmlns:p14="http://schemas.microsoft.com/office/powerpoint/2010/main" val="23504078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a:t>AGENDA</a:t>
            </a:r>
          </a:p>
        </p:txBody>
      </p:sp>
      <p:sp>
        <p:nvSpPr>
          <p:cNvPr id="3" name="文字版面配置區 2"/>
          <p:cNvSpPr>
            <a:spLocks noGrp="1"/>
          </p:cNvSpPr>
          <p:nvPr>
            <p:ph type="body" idx="1"/>
          </p:nvPr>
        </p:nvSpPr>
        <p:spPr/>
        <p:txBody>
          <a:bodyPr/>
          <a:lstStyle/>
          <a:p>
            <a:r>
              <a:rPr lang="zh-TW" altLang="en-US" dirty="0" smtClean="0"/>
              <a:t>為何需要了解 </a:t>
            </a:r>
            <a:r>
              <a:rPr lang="en-US" altLang="zh-TW" dirty="0" smtClean="0"/>
              <a:t>Service</a:t>
            </a:r>
            <a:r>
              <a:rPr lang="zh-TW" altLang="en-US" dirty="0" smtClean="0"/>
              <a:t> </a:t>
            </a:r>
            <a:r>
              <a:rPr lang="en-US" altLang="zh-TW" dirty="0" smtClean="0"/>
              <a:t>Discovery?</a:t>
            </a:r>
          </a:p>
          <a:p>
            <a:pPr lvl="1"/>
            <a:r>
              <a:rPr lang="en-US" altLang="zh-TW" dirty="0"/>
              <a:t>Developer </a:t>
            </a:r>
            <a:r>
              <a:rPr lang="zh-TW" altLang="en-US" dirty="0"/>
              <a:t>該了解的架構問題</a:t>
            </a:r>
            <a:endParaRPr lang="en-US" altLang="zh-TW" dirty="0"/>
          </a:p>
          <a:p>
            <a:pPr lvl="1"/>
            <a:r>
              <a:rPr lang="zh-TW" altLang="en-US" dirty="0"/>
              <a:t>如何管理好 </a:t>
            </a:r>
            <a:r>
              <a:rPr lang="en-US" altLang="zh-TW" dirty="0" err="1"/>
              <a:t>Microservices</a:t>
            </a:r>
            <a:r>
              <a:rPr lang="zh-TW" altLang="en-US" dirty="0"/>
              <a:t> 架構下的眾多服務</a:t>
            </a:r>
            <a:r>
              <a:rPr lang="en-US" altLang="zh-TW" dirty="0"/>
              <a:t>?</a:t>
            </a:r>
          </a:p>
          <a:p>
            <a:pPr lvl="1"/>
            <a:r>
              <a:rPr lang="en-US" altLang="zh-TW" dirty="0"/>
              <a:t>Service Discovery </a:t>
            </a:r>
            <a:r>
              <a:rPr lang="zh-TW" altLang="en-US" dirty="0"/>
              <a:t>的基本</a:t>
            </a:r>
            <a:r>
              <a:rPr lang="zh-TW" altLang="en-US" dirty="0" smtClean="0"/>
              <a:t>概念</a:t>
            </a:r>
            <a:endParaRPr lang="en-US" altLang="zh-TW" dirty="0" smtClean="0"/>
          </a:p>
          <a:p>
            <a:r>
              <a:rPr lang="zh-TW" altLang="en-US" dirty="0" smtClean="0"/>
              <a:t>案例說明</a:t>
            </a:r>
            <a:r>
              <a:rPr lang="en-US" altLang="zh-TW" dirty="0" smtClean="0"/>
              <a:t>:</a:t>
            </a:r>
            <a:r>
              <a:rPr lang="zh-TW" altLang="en-US" dirty="0" smtClean="0"/>
              <a:t> </a:t>
            </a:r>
            <a:r>
              <a:rPr lang="en-US" altLang="zh-TW" dirty="0" smtClean="0"/>
              <a:t>Network Infra </a:t>
            </a:r>
            <a:r>
              <a:rPr lang="zh-TW" altLang="en-US" dirty="0" smtClean="0"/>
              <a:t>搞不定的時候</a:t>
            </a:r>
            <a:endParaRPr lang="en-US" altLang="zh-TW" dirty="0" smtClean="0"/>
          </a:p>
          <a:p>
            <a:r>
              <a:rPr lang="zh-TW" altLang="en-US" dirty="0" smtClean="0"/>
              <a:t>從 </a:t>
            </a:r>
            <a:r>
              <a:rPr lang="en-US" altLang="zh-TW" dirty="0"/>
              <a:t>Service Discovery </a:t>
            </a:r>
            <a:r>
              <a:rPr lang="zh-TW" altLang="en-US" dirty="0"/>
              <a:t>到 </a:t>
            </a:r>
            <a:r>
              <a:rPr lang="en-US" altLang="zh-TW" dirty="0"/>
              <a:t>Service</a:t>
            </a:r>
            <a:r>
              <a:rPr lang="zh-TW" altLang="en-US" dirty="0"/>
              <a:t> </a:t>
            </a:r>
            <a:r>
              <a:rPr lang="en-US" altLang="zh-TW" dirty="0"/>
              <a:t>Mesh</a:t>
            </a:r>
          </a:p>
          <a:p>
            <a:endParaRPr lang="en-US" dirty="0"/>
          </a:p>
        </p:txBody>
      </p:sp>
    </p:spTree>
    <p:extLst>
      <p:ext uri="{BB962C8B-B14F-4D97-AF65-F5344CB8AC3E}">
        <p14:creationId xmlns:p14="http://schemas.microsoft.com/office/powerpoint/2010/main" val="21510375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consul.io/assets/images/consul-arch-420ce04a.png"/>
          <p:cNvPicPr>
            <a:picLocks noChangeAspect="1" noChangeArrowheads="1"/>
          </p:cNvPicPr>
          <p:nvPr/>
        </p:nvPicPr>
        <p:blipFill rotWithShape="1">
          <a:blip r:embed="rId2">
            <a:extLst>
              <a:ext uri="{28A0092B-C50C-407E-A947-70E740481C1C}">
                <a14:useLocalDpi xmlns:a14="http://schemas.microsoft.com/office/drawing/2010/main" val="0"/>
              </a:ext>
            </a:extLst>
          </a:blip>
          <a:srcRect b="69399"/>
          <a:stretch/>
        </p:blipFill>
        <p:spPr bwMode="auto">
          <a:xfrm>
            <a:off x="894224" y="2143509"/>
            <a:ext cx="7654835" cy="242849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637280" y="650240"/>
            <a:ext cx="2179320" cy="335280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矩形 7"/>
          <p:cNvSpPr/>
          <p:nvPr/>
        </p:nvSpPr>
        <p:spPr>
          <a:xfrm>
            <a:off x="3809781" y="908944"/>
            <a:ext cx="1823720" cy="90932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Service A #1</a:t>
            </a:r>
            <a:endParaRPr lang="en-US" dirty="0"/>
          </a:p>
        </p:txBody>
      </p:sp>
      <p:cxnSp>
        <p:nvCxnSpPr>
          <p:cNvPr id="10" name="直線單箭頭接點 9"/>
          <p:cNvCxnSpPr>
            <a:stCxn id="8" idx="2"/>
          </p:cNvCxnSpPr>
          <p:nvPr/>
        </p:nvCxnSpPr>
        <p:spPr>
          <a:xfrm>
            <a:off x="4721641" y="1818264"/>
            <a:ext cx="0" cy="1057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字方塊 10"/>
          <p:cNvSpPr txBox="1"/>
          <p:nvPr/>
        </p:nvSpPr>
        <p:spPr>
          <a:xfrm>
            <a:off x="4741961" y="2253404"/>
            <a:ext cx="1824538" cy="307777"/>
          </a:xfrm>
          <a:prstGeom prst="rect">
            <a:avLst/>
          </a:prstGeom>
          <a:solidFill>
            <a:schemeClr val="bg1"/>
          </a:solidFill>
        </p:spPr>
        <p:txBody>
          <a:bodyPr wrap="none" rtlCol="0">
            <a:spAutoFit/>
          </a:bodyPr>
          <a:lstStyle/>
          <a:p>
            <a:r>
              <a:rPr lang="en-US" dirty="0" smtClean="0"/>
              <a:t>http://127.0.0.1:8300</a:t>
            </a:r>
            <a:endParaRPr lang="en-US" dirty="0"/>
          </a:p>
        </p:txBody>
      </p:sp>
      <p:sp>
        <p:nvSpPr>
          <p:cNvPr id="12" name="文字方塊 11"/>
          <p:cNvSpPr txBox="1"/>
          <p:nvPr/>
        </p:nvSpPr>
        <p:spPr>
          <a:xfrm>
            <a:off x="5908040" y="868680"/>
            <a:ext cx="3183885" cy="954107"/>
          </a:xfrm>
          <a:prstGeom prst="rect">
            <a:avLst/>
          </a:prstGeom>
          <a:noFill/>
        </p:spPr>
        <p:txBody>
          <a:bodyPr wrap="none" rtlCol="0">
            <a:spAutoFit/>
          </a:bodyPr>
          <a:lstStyle/>
          <a:p>
            <a:r>
              <a:rPr lang="zh-TW" altLang="en-US" dirty="0" smtClean="0"/>
              <a:t>每個 </a:t>
            </a:r>
            <a:r>
              <a:rPr lang="en-US" altLang="zh-TW" dirty="0" smtClean="0"/>
              <a:t>Node</a:t>
            </a:r>
            <a:r>
              <a:rPr lang="zh-TW" altLang="en-US" dirty="0" smtClean="0"/>
              <a:t> 都配置一個專屬的 </a:t>
            </a:r>
            <a:r>
              <a:rPr lang="en-US" altLang="zh-TW" dirty="0" smtClean="0"/>
              <a:t>Client,</a:t>
            </a:r>
          </a:p>
          <a:p>
            <a:r>
              <a:rPr lang="zh-TW" altLang="en-US" dirty="0" smtClean="0"/>
              <a:t>稱為</a:t>
            </a:r>
            <a:r>
              <a:rPr lang="zh-TW" altLang="en-US" dirty="0"/>
              <a:t> </a:t>
            </a:r>
            <a:r>
              <a:rPr lang="en-US" altLang="zh-TW" dirty="0" err="1" smtClean="0"/>
              <a:t>SideCar</a:t>
            </a:r>
            <a:r>
              <a:rPr lang="zh-TW" altLang="en-US" dirty="0" smtClean="0"/>
              <a:t> </a:t>
            </a:r>
            <a:r>
              <a:rPr lang="zh-TW" altLang="en-US" dirty="0" smtClean="0"/>
              <a:t>模式</a:t>
            </a:r>
            <a:endParaRPr lang="en-US" altLang="zh-TW" dirty="0" smtClean="0"/>
          </a:p>
          <a:p>
            <a:endParaRPr lang="en-US" dirty="0"/>
          </a:p>
          <a:p>
            <a:r>
              <a:rPr lang="zh-TW" altLang="en-US" dirty="0" smtClean="0"/>
              <a:t>不用找，直接到 </a:t>
            </a:r>
            <a:r>
              <a:rPr lang="en-US" altLang="zh-TW" dirty="0" smtClean="0"/>
              <a:t>127.0.0.1</a:t>
            </a:r>
            <a:r>
              <a:rPr lang="zh-TW" altLang="en-US" dirty="0" smtClean="0"/>
              <a:t> 就可以了</a:t>
            </a:r>
            <a:r>
              <a:rPr lang="en-US" altLang="zh-TW" dirty="0" smtClean="0"/>
              <a:t>!!</a:t>
            </a:r>
            <a:endParaRPr lang="en-US" dirty="0"/>
          </a:p>
        </p:txBody>
      </p:sp>
      <p:pic>
        <p:nvPicPr>
          <p:cNvPr id="2050" name="Picture 2" descr="ãsidecar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337" y="453663"/>
            <a:ext cx="1784985" cy="168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7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dirty="0" smtClean="0"/>
              <a:t/>
            </a:r>
            <a:br>
              <a:rPr lang="en-US" dirty="0" smtClean="0"/>
            </a:br>
            <a:r>
              <a:rPr lang="en-US" altLang="zh-TW" dirty="0" smtClean="0"/>
              <a:t>Next…</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0127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需求</a:t>
            </a:r>
            <a:r>
              <a:rPr lang="en-US" altLang="zh-TW" dirty="0" smtClean="0"/>
              <a:t>5:</a:t>
            </a:r>
            <a:r>
              <a:rPr lang="zh-TW" altLang="en-US" dirty="0" smtClean="0"/>
              <a:t> </a:t>
            </a:r>
            <a:r>
              <a:rPr lang="zh-TW" altLang="en-US" dirty="0"/>
              <a:t>如何避免 </a:t>
            </a:r>
            <a:r>
              <a:rPr lang="en-US" altLang="zh-TW" dirty="0"/>
              <a:t>“</a:t>
            </a:r>
            <a:r>
              <a:rPr lang="zh-TW" altLang="en-US" dirty="0"/>
              <a:t>侵入式</a:t>
            </a:r>
            <a:r>
              <a:rPr lang="en-US" altLang="zh-TW" dirty="0"/>
              <a:t>”</a:t>
            </a:r>
            <a:r>
              <a:rPr lang="zh-TW" altLang="en-US" dirty="0"/>
              <a:t> 的更新問題</a:t>
            </a:r>
            <a:r>
              <a:rPr lang="en-US" altLang="zh-TW" dirty="0"/>
              <a:t>?</a:t>
            </a:r>
            <a:endParaRPr lang="en-US" dirty="0"/>
          </a:p>
        </p:txBody>
      </p:sp>
      <p:sp>
        <p:nvSpPr>
          <p:cNvPr id="6" name="文字版面配置區 5"/>
          <p:cNvSpPr>
            <a:spLocks noGrp="1"/>
          </p:cNvSpPr>
          <p:nvPr>
            <p:ph type="body" idx="1"/>
          </p:nvPr>
        </p:nvSpPr>
        <p:spPr/>
        <p:txBody>
          <a:bodyPr/>
          <a:lstStyle/>
          <a:p>
            <a:endParaRPr lang="en-US"/>
          </a:p>
        </p:txBody>
      </p:sp>
    </p:spTree>
    <p:extLst>
      <p:ext uri="{BB962C8B-B14F-4D97-AF65-F5344CB8AC3E}">
        <p14:creationId xmlns:p14="http://schemas.microsoft.com/office/powerpoint/2010/main" val="11005332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dirty="0"/>
              <a:t>Again: Different?</a:t>
            </a:r>
          </a:p>
        </p:txBody>
      </p:sp>
      <p:sp>
        <p:nvSpPr>
          <p:cNvPr id="6" name="文字版面配置區 5"/>
          <p:cNvSpPr>
            <a:spLocks noGrp="1"/>
          </p:cNvSpPr>
          <p:nvPr>
            <p:ph type="body" idx="1"/>
          </p:nvPr>
        </p:nvSpPr>
        <p:spPr/>
        <p:txBody>
          <a:bodyPr/>
          <a:lstStyle/>
          <a:p>
            <a:endParaRPr lang="en-US"/>
          </a:p>
        </p:txBody>
      </p:sp>
      <p:pic>
        <p:nvPicPr>
          <p:cNvPr id="4" name="Picture 4" descr="With client-side service discovery, the client determines the network locations of available service instances and load balances requests across th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104" y="1200150"/>
            <a:ext cx="3447696" cy="325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ith the server-side service discovery, the load balancer queries a service registry about service locations; clients interact only with the load balanc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97" y="1416165"/>
            <a:ext cx="4582451" cy="28237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1017998" y="4366874"/>
            <a:ext cx="2951449" cy="523220"/>
          </a:xfrm>
          <a:prstGeom prst="rect">
            <a:avLst/>
          </a:prstGeom>
          <a:noFill/>
        </p:spPr>
        <p:txBody>
          <a:bodyPr wrap="none" rtlCol="0">
            <a:spAutoFit/>
          </a:bodyPr>
          <a:lstStyle/>
          <a:p>
            <a:r>
              <a:rPr lang="en-US" dirty="0"/>
              <a:t>The Server‑Side Discovery Pattern</a:t>
            </a:r>
          </a:p>
          <a:p>
            <a:endParaRPr lang="en-US" dirty="0"/>
          </a:p>
        </p:txBody>
      </p:sp>
      <p:sp>
        <p:nvSpPr>
          <p:cNvPr id="9" name="文字方塊 8"/>
          <p:cNvSpPr txBox="1"/>
          <p:nvPr/>
        </p:nvSpPr>
        <p:spPr>
          <a:xfrm>
            <a:off x="5521692" y="4455934"/>
            <a:ext cx="2882520" cy="523220"/>
          </a:xfrm>
          <a:prstGeom prst="rect">
            <a:avLst/>
          </a:prstGeom>
          <a:noFill/>
        </p:spPr>
        <p:txBody>
          <a:bodyPr wrap="none" rtlCol="0">
            <a:spAutoFit/>
          </a:bodyPr>
          <a:lstStyle/>
          <a:p>
            <a:r>
              <a:rPr lang="en-US" dirty="0"/>
              <a:t>The Client‑Side Discovery Pattern</a:t>
            </a:r>
          </a:p>
          <a:p>
            <a:endParaRPr lang="en-US" dirty="0"/>
          </a:p>
        </p:txBody>
      </p:sp>
      <p:sp>
        <p:nvSpPr>
          <p:cNvPr id="2" name="圓角矩形 1"/>
          <p:cNvSpPr/>
          <p:nvPr/>
        </p:nvSpPr>
        <p:spPr>
          <a:xfrm>
            <a:off x="1609345" y="1943753"/>
            <a:ext cx="1045028" cy="606117"/>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圓角矩形 9"/>
          <p:cNvSpPr/>
          <p:nvPr/>
        </p:nvSpPr>
        <p:spPr>
          <a:xfrm>
            <a:off x="5768557" y="1802675"/>
            <a:ext cx="736745" cy="74719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 name="圓角矩形圖說文字 2"/>
          <p:cNvSpPr/>
          <p:nvPr/>
        </p:nvSpPr>
        <p:spPr>
          <a:xfrm>
            <a:off x="329182" y="2730227"/>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中心化的架構，多了一個服務需要顧及 </a:t>
            </a:r>
            <a:r>
              <a:rPr lang="en-US" altLang="zh-TW" dirty="0"/>
              <a:t>HA</a:t>
            </a:r>
            <a:r>
              <a:rPr lang="zh-TW" altLang="en-US" dirty="0"/>
              <a:t> </a:t>
            </a:r>
            <a:r>
              <a:rPr lang="en-US" altLang="zh-TW" dirty="0"/>
              <a:t>(</a:t>
            </a:r>
            <a:r>
              <a:rPr lang="zh-TW" altLang="en-US" dirty="0"/>
              <a:t>單點失敗的風險</a:t>
            </a:r>
            <a:r>
              <a:rPr lang="en-US" altLang="zh-TW" dirty="0"/>
              <a:t>)</a:t>
            </a:r>
            <a:r>
              <a:rPr lang="zh-TW" altLang="en-US" dirty="0"/>
              <a:t>；同時也隱含了效能瓶頸的風險。</a:t>
            </a:r>
            <a:endParaRPr lang="en-US" dirty="0"/>
          </a:p>
        </p:txBody>
      </p:sp>
      <p:sp>
        <p:nvSpPr>
          <p:cNvPr id="11" name="圓角矩形圖說文字 10"/>
          <p:cNvSpPr/>
          <p:nvPr/>
        </p:nvSpPr>
        <p:spPr>
          <a:xfrm>
            <a:off x="6505301" y="2660664"/>
            <a:ext cx="2095283" cy="887208"/>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去中心化的架構，點對點的通訊，沒有單點失敗與效能瓶頸的風險。</a:t>
            </a:r>
            <a:endParaRPr lang="en-US" dirty="0"/>
          </a:p>
        </p:txBody>
      </p:sp>
      <p:sp>
        <p:nvSpPr>
          <p:cNvPr id="12" name="圓角矩形圖說文字 11"/>
          <p:cNvSpPr/>
          <p:nvPr/>
        </p:nvSpPr>
        <p:spPr>
          <a:xfrm>
            <a:off x="329182" y="3811073"/>
            <a:ext cx="2147535" cy="906471"/>
          </a:xfrm>
          <a:prstGeom prst="wedgeRoundRectCallout">
            <a:avLst>
              <a:gd name="adj1" fmla="val 34943"/>
              <a:gd name="adj2" fmla="val -6282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非侵入式的架構，升級及維護都非常容易，相容性高不易出錯。</a:t>
            </a:r>
            <a:endParaRPr lang="en-US" dirty="0"/>
          </a:p>
        </p:txBody>
      </p:sp>
      <p:sp>
        <p:nvSpPr>
          <p:cNvPr id="13" name="圓角矩形圖說文字 12"/>
          <p:cNvSpPr/>
          <p:nvPr/>
        </p:nvSpPr>
        <p:spPr>
          <a:xfrm>
            <a:off x="6505301" y="3679518"/>
            <a:ext cx="2095283" cy="991759"/>
          </a:xfrm>
          <a:prstGeom prst="wedgeRoundRectCallout">
            <a:avLst>
              <a:gd name="adj1" fmla="val -44595"/>
              <a:gd name="adj2" fmla="val -7321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r>
              <a:rPr lang="zh-TW" altLang="en-US" dirty="0"/>
              <a:t>侵入式的架構，升級需要重新部署應用程式，需要經過大量測試，升級失敗的風險高。</a:t>
            </a:r>
            <a:endParaRPr lang="en-US" dirty="0"/>
          </a:p>
        </p:txBody>
      </p:sp>
    </p:spTree>
    <p:extLst>
      <p:ext uri="{BB962C8B-B14F-4D97-AF65-F5344CB8AC3E}">
        <p14:creationId xmlns:p14="http://schemas.microsoft.com/office/powerpoint/2010/main" val="7885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3" grpId="0" animBg="1"/>
      <p:bldP spid="11"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ç¸éåç"/>
          <p:cNvPicPr>
            <a:picLocks noChangeAspect="1" noChangeArrowheads="1"/>
          </p:cNvPicPr>
          <p:nvPr/>
        </p:nvPicPr>
        <p:blipFill rotWithShape="1">
          <a:blip r:embed="rId2">
            <a:extLst>
              <a:ext uri="{28A0092B-C50C-407E-A947-70E740481C1C}">
                <a14:useLocalDpi xmlns:a14="http://schemas.microsoft.com/office/drawing/2010/main" val="0"/>
              </a:ext>
            </a:extLst>
          </a:blip>
          <a:srcRect t="7445"/>
          <a:stretch/>
        </p:blipFill>
        <p:spPr bwMode="auto">
          <a:xfrm>
            <a:off x="1404819" y="177655"/>
            <a:ext cx="6113145" cy="441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2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思考</a:t>
            </a:r>
            <a:r>
              <a:rPr lang="en-US" altLang="zh-TW" dirty="0"/>
              <a:t>:</a:t>
            </a:r>
            <a:r>
              <a:rPr lang="zh-TW" altLang="en-US" dirty="0"/>
              <a:t> 如果每台 </a:t>
            </a:r>
            <a:r>
              <a:rPr lang="en-US" altLang="zh-TW" dirty="0"/>
              <a:t>server</a:t>
            </a:r>
            <a:r>
              <a:rPr lang="zh-TW" altLang="en-US" dirty="0"/>
              <a:t> 都有 </a:t>
            </a:r>
            <a:r>
              <a:rPr lang="en-US" altLang="zh-TW" dirty="0"/>
              <a:t>LB</a:t>
            </a:r>
            <a:r>
              <a:rPr lang="zh-TW" altLang="en-US" dirty="0"/>
              <a:t> </a:t>
            </a:r>
            <a:r>
              <a:rPr lang="en-US" altLang="zh-TW" dirty="0"/>
              <a:t>+</a:t>
            </a:r>
            <a:r>
              <a:rPr lang="zh-TW" altLang="en-US" dirty="0"/>
              <a:t> </a:t>
            </a:r>
            <a:r>
              <a:rPr lang="en-US" altLang="zh-TW" dirty="0"/>
              <a:t>RP</a:t>
            </a:r>
            <a:r>
              <a:rPr lang="zh-TW" altLang="en-US" dirty="0"/>
              <a:t> </a:t>
            </a:r>
            <a:r>
              <a:rPr lang="en-US" altLang="zh-TW" dirty="0"/>
              <a:t>?</a:t>
            </a:r>
            <a:endParaRPr lang="en-US" dirty="0"/>
          </a:p>
        </p:txBody>
      </p:sp>
      <p:sp>
        <p:nvSpPr>
          <p:cNvPr id="7" name="矩形 6"/>
          <p:cNvSpPr/>
          <p:nvPr/>
        </p:nvSpPr>
        <p:spPr>
          <a:xfrm>
            <a:off x="517289"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矩形 7"/>
          <p:cNvSpPr/>
          <p:nvPr/>
        </p:nvSpPr>
        <p:spPr>
          <a:xfrm>
            <a:off x="5050101" y="1274935"/>
            <a:ext cx="3636699" cy="199077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圓角矩形 8"/>
          <p:cNvSpPr/>
          <p:nvPr/>
        </p:nvSpPr>
        <p:spPr>
          <a:xfrm>
            <a:off x="705394"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A</a:t>
            </a:r>
            <a:endParaRPr lang="en-US" dirty="0"/>
          </a:p>
        </p:txBody>
      </p:sp>
      <p:sp>
        <p:nvSpPr>
          <p:cNvPr id="10" name="矩形 9"/>
          <p:cNvSpPr/>
          <p:nvPr/>
        </p:nvSpPr>
        <p:spPr>
          <a:xfrm>
            <a:off x="103457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Proxy</a:t>
            </a:r>
          </a:p>
          <a:p>
            <a:pPr algn="ctr"/>
            <a:r>
              <a:rPr lang="en-US" altLang="zh-TW" sz="1050" dirty="0" smtClean="0"/>
              <a:t>(Registry Aware)</a:t>
            </a:r>
            <a:endParaRPr lang="en-US" sz="1050" dirty="0" smtClean="0"/>
          </a:p>
        </p:txBody>
      </p:sp>
      <p:sp>
        <p:nvSpPr>
          <p:cNvPr id="11" name="矩形 10"/>
          <p:cNvSpPr/>
          <p:nvPr/>
        </p:nvSpPr>
        <p:spPr>
          <a:xfrm>
            <a:off x="2335638"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sp>
        <p:nvSpPr>
          <p:cNvPr id="12" name="圓角矩形 11"/>
          <p:cNvSpPr/>
          <p:nvPr/>
        </p:nvSpPr>
        <p:spPr>
          <a:xfrm>
            <a:off x="5293070" y="1442139"/>
            <a:ext cx="3182112" cy="86737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a:t>Service B</a:t>
            </a:r>
            <a:endParaRPr lang="en-US" dirty="0"/>
          </a:p>
        </p:txBody>
      </p:sp>
      <p:sp>
        <p:nvSpPr>
          <p:cNvPr id="14" name="矩形 13"/>
          <p:cNvSpPr/>
          <p:nvPr/>
        </p:nvSpPr>
        <p:spPr>
          <a:xfrm>
            <a:off x="692331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Reverse Proxy</a:t>
            </a:r>
          </a:p>
        </p:txBody>
      </p:sp>
      <p:cxnSp>
        <p:nvCxnSpPr>
          <p:cNvPr id="16" name="肘形接點 15"/>
          <p:cNvCxnSpPr>
            <a:stCxn id="10" idx="2"/>
            <a:endCxn id="14" idx="2"/>
          </p:cNvCxnSpPr>
          <p:nvPr/>
        </p:nvCxnSpPr>
        <p:spPr>
          <a:xfrm rot="16200000" flipH="1">
            <a:off x="4556325" y="598280"/>
            <a:ext cx="12700" cy="5888736"/>
          </a:xfrm>
          <a:prstGeom prst="bentConnector3">
            <a:avLst>
              <a:gd name="adj1" fmla="val 33222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a:off x="161830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14" idx="0"/>
          </p:cNvCxnSpPr>
          <p:nvPr/>
        </p:nvCxnSpPr>
        <p:spPr>
          <a:xfrm flipV="1">
            <a:off x="7500693" y="2309513"/>
            <a:ext cx="635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17290" y="4248042"/>
            <a:ext cx="8365452"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Service </a:t>
            </a:r>
            <a:r>
              <a:rPr lang="en-US" dirty="0" smtClean="0"/>
              <a:t>Discovery (Registry + Configuration)</a:t>
            </a:r>
            <a:endParaRPr lang="en-US" dirty="0"/>
          </a:p>
        </p:txBody>
      </p:sp>
      <p:cxnSp>
        <p:nvCxnSpPr>
          <p:cNvPr id="25" name="直線單箭頭接點 24"/>
          <p:cNvCxnSpPr/>
          <p:nvPr/>
        </p:nvCxnSpPr>
        <p:spPr>
          <a:xfrm>
            <a:off x="1436914" y="3548999"/>
            <a:ext cx="0" cy="699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536192" y="2290917"/>
            <a:ext cx="1178528" cy="307777"/>
          </a:xfrm>
          <a:prstGeom prst="rect">
            <a:avLst/>
          </a:prstGeom>
          <a:noFill/>
        </p:spPr>
        <p:txBody>
          <a:bodyPr wrap="none" rtlCol="0">
            <a:spAutoFit/>
          </a:bodyPr>
          <a:lstStyle/>
          <a:p>
            <a:r>
              <a:rPr lang="en-US" dirty="0"/>
              <a:t>127.0.0.1:80</a:t>
            </a:r>
          </a:p>
        </p:txBody>
      </p:sp>
      <p:sp>
        <p:nvSpPr>
          <p:cNvPr id="27" name="文字方塊 26"/>
          <p:cNvSpPr txBox="1"/>
          <p:nvPr/>
        </p:nvSpPr>
        <p:spPr>
          <a:xfrm>
            <a:off x="1536192" y="2640439"/>
            <a:ext cx="1377300" cy="307777"/>
          </a:xfrm>
          <a:prstGeom prst="rect">
            <a:avLst/>
          </a:prstGeom>
          <a:noFill/>
        </p:spPr>
        <p:txBody>
          <a:bodyPr wrap="none" rtlCol="0">
            <a:spAutoFit/>
          </a:bodyPr>
          <a:lstStyle/>
          <a:p>
            <a:r>
              <a:rPr lang="en-US" dirty="0"/>
              <a:t>127.0.0.1:8000</a:t>
            </a:r>
          </a:p>
        </p:txBody>
      </p:sp>
      <p:sp>
        <p:nvSpPr>
          <p:cNvPr id="28" name="文字方塊 27"/>
          <p:cNvSpPr txBox="1"/>
          <p:nvPr/>
        </p:nvSpPr>
        <p:spPr>
          <a:xfrm>
            <a:off x="5881624" y="3548999"/>
            <a:ext cx="1675459" cy="307777"/>
          </a:xfrm>
          <a:prstGeom prst="rect">
            <a:avLst/>
          </a:prstGeom>
          <a:noFill/>
        </p:spPr>
        <p:txBody>
          <a:bodyPr wrap="none" rtlCol="0">
            <a:spAutoFit/>
          </a:bodyPr>
          <a:lstStyle/>
          <a:p>
            <a:r>
              <a:rPr lang="en-US" dirty="0"/>
              <a:t>192.168.0.91:9527</a:t>
            </a:r>
          </a:p>
        </p:txBody>
      </p:sp>
      <p:sp>
        <p:nvSpPr>
          <p:cNvPr id="29" name="文字方塊 28"/>
          <p:cNvSpPr txBox="1"/>
          <p:nvPr/>
        </p:nvSpPr>
        <p:spPr>
          <a:xfrm>
            <a:off x="6334050" y="2290917"/>
            <a:ext cx="1178528" cy="307777"/>
          </a:xfrm>
          <a:prstGeom prst="rect">
            <a:avLst/>
          </a:prstGeom>
          <a:noFill/>
        </p:spPr>
        <p:txBody>
          <a:bodyPr wrap="none" rtlCol="0">
            <a:spAutoFit/>
          </a:bodyPr>
          <a:lstStyle/>
          <a:p>
            <a:r>
              <a:rPr lang="en-US" dirty="0"/>
              <a:t>127.0.0.1:80</a:t>
            </a:r>
          </a:p>
        </p:txBody>
      </p:sp>
      <p:cxnSp>
        <p:nvCxnSpPr>
          <p:cNvPr id="33" name="直線單箭頭接點 32"/>
          <p:cNvCxnSpPr/>
          <p:nvPr/>
        </p:nvCxnSpPr>
        <p:spPr>
          <a:xfrm>
            <a:off x="7743662" y="3548999"/>
            <a:ext cx="0" cy="692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7738437" y="2309513"/>
            <a:ext cx="0" cy="5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7665284" y="2300215"/>
            <a:ext cx="1220206" cy="307777"/>
          </a:xfrm>
          <a:prstGeom prst="rect">
            <a:avLst/>
          </a:prstGeom>
          <a:noFill/>
        </p:spPr>
        <p:txBody>
          <a:bodyPr wrap="none" rtlCol="0">
            <a:spAutoFit/>
          </a:bodyPr>
          <a:lstStyle/>
          <a:p>
            <a:r>
              <a:rPr lang="en-US" dirty="0"/>
              <a:t>Health check</a:t>
            </a:r>
          </a:p>
        </p:txBody>
      </p:sp>
      <p:sp>
        <p:nvSpPr>
          <p:cNvPr id="37" name="文字方塊 36"/>
          <p:cNvSpPr txBox="1"/>
          <p:nvPr/>
        </p:nvSpPr>
        <p:spPr>
          <a:xfrm>
            <a:off x="7665284" y="3937089"/>
            <a:ext cx="1499128" cy="307777"/>
          </a:xfrm>
          <a:prstGeom prst="rect">
            <a:avLst/>
          </a:prstGeom>
          <a:noFill/>
        </p:spPr>
        <p:txBody>
          <a:bodyPr wrap="none" rtlCol="0">
            <a:spAutoFit/>
          </a:bodyPr>
          <a:lstStyle/>
          <a:p>
            <a:r>
              <a:rPr lang="en-US"/>
              <a:t>Register Service</a:t>
            </a:r>
            <a:endParaRPr lang="en-US" dirty="0"/>
          </a:p>
        </p:txBody>
      </p:sp>
      <p:pic>
        <p:nvPicPr>
          <p:cNvPr id="5122" name="Picture 2" descr="ãsecure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293" y="3782271"/>
            <a:ext cx="296545" cy="296545"/>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p:cNvSpPr/>
          <p:nvPr/>
        </p:nvSpPr>
        <p:spPr>
          <a:xfrm>
            <a:off x="5622254" y="2905180"/>
            <a:ext cx="1154757" cy="6374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Proxy</a:t>
            </a:r>
          </a:p>
          <a:p>
            <a:pPr algn="ctr"/>
            <a:r>
              <a:rPr lang="en-US" altLang="zh-TW" sz="1050" dirty="0" smtClean="0"/>
              <a:t>(Registry Aware)</a:t>
            </a:r>
            <a:endParaRPr lang="en-US" sz="1050" dirty="0" smtClean="0"/>
          </a:p>
        </p:txBody>
      </p:sp>
    </p:spTree>
    <p:extLst>
      <p:ext uri="{BB962C8B-B14F-4D97-AF65-F5344CB8AC3E}">
        <p14:creationId xmlns:p14="http://schemas.microsoft.com/office/powerpoint/2010/main" val="11682084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From SOA to Cloud Native…</a:t>
            </a:r>
            <a:endParaRPr lang="en-US" dirty="0"/>
          </a:p>
        </p:txBody>
      </p:sp>
      <p:pic>
        <p:nvPicPr>
          <p:cNvPr id="3074" name="Picture 2" descr="æ²æèªåæ¿ä»£æå­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4268"/>
            <a:ext cx="9144614" cy="285405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4835723"/>
            <a:ext cx="8265404" cy="307777"/>
          </a:xfrm>
          <a:prstGeom prst="rect">
            <a:avLst/>
          </a:prstGeom>
          <a:noFill/>
        </p:spPr>
        <p:txBody>
          <a:bodyPr wrap="none" rtlCol="0">
            <a:spAutoFit/>
          </a:bodyPr>
          <a:lstStyle/>
          <a:p>
            <a:r>
              <a:rPr lang="en-US" dirty="0"/>
              <a:t>https://www.facebook.com/photo.php?fbid=10157583170923765&amp;set=a.10150256921053765&amp;type=3</a:t>
            </a:r>
          </a:p>
        </p:txBody>
      </p:sp>
    </p:spTree>
    <p:extLst>
      <p:ext uri="{BB962C8B-B14F-4D97-AF65-F5344CB8AC3E}">
        <p14:creationId xmlns:p14="http://schemas.microsoft.com/office/powerpoint/2010/main" val="11939662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738138"/>
            <a:ext cx="7279640" cy="6399798"/>
          </a:xfrm>
          <a:prstGeom prst="rect">
            <a:avLst/>
          </a:prstGeom>
        </p:spPr>
      </p:pic>
      <p:sp>
        <p:nvSpPr>
          <p:cNvPr id="3" name="文字方塊 2"/>
          <p:cNvSpPr txBox="1"/>
          <p:nvPr/>
        </p:nvSpPr>
        <p:spPr>
          <a:xfrm>
            <a:off x="467360" y="4804757"/>
            <a:ext cx="4721164" cy="307777"/>
          </a:xfrm>
          <a:prstGeom prst="rect">
            <a:avLst/>
          </a:prstGeom>
          <a:noFill/>
        </p:spPr>
        <p:txBody>
          <a:bodyPr wrap="none" rtlCol="0">
            <a:spAutoFit/>
          </a:bodyPr>
          <a:lstStyle/>
          <a:p>
            <a:r>
              <a:rPr lang="en-US" dirty="0"/>
              <a:t>https://www.hashicorp.com/blog/consul-1-2-service-mesh</a:t>
            </a:r>
          </a:p>
        </p:txBody>
      </p:sp>
    </p:spTree>
    <p:extLst>
      <p:ext uri="{BB962C8B-B14F-4D97-AF65-F5344CB8AC3E}">
        <p14:creationId xmlns:p14="http://schemas.microsoft.com/office/powerpoint/2010/main" val="2272755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0639" y="381413"/>
            <a:ext cx="9042435" cy="3987387"/>
          </a:xfrm>
          <a:prstGeom prst="rect">
            <a:avLst/>
          </a:prstGeom>
        </p:spPr>
      </p:pic>
      <p:sp>
        <p:nvSpPr>
          <p:cNvPr id="3" name="文字方塊 2"/>
          <p:cNvSpPr txBox="1"/>
          <p:nvPr/>
        </p:nvSpPr>
        <p:spPr>
          <a:xfrm>
            <a:off x="447040" y="4627880"/>
            <a:ext cx="4721164" cy="523220"/>
          </a:xfrm>
          <a:prstGeom prst="rect">
            <a:avLst/>
          </a:prstGeom>
          <a:noFill/>
        </p:spPr>
        <p:txBody>
          <a:bodyPr wrap="none" rtlCol="0">
            <a:spAutoFit/>
          </a:bodyPr>
          <a:lstStyle/>
          <a:p>
            <a:r>
              <a:rPr lang="en-US" dirty="0">
                <a:hlinkClick r:id="rId3"/>
              </a:rPr>
              <a:t>https://</a:t>
            </a:r>
            <a:r>
              <a:rPr lang="en-US" dirty="0" smtClean="0">
                <a:hlinkClick r:id="rId3"/>
              </a:rPr>
              <a:t>www.hashicorp.com/blog/consul-1-2-service-mesh</a:t>
            </a:r>
            <a:endParaRPr lang="en-US" dirty="0" smtClean="0"/>
          </a:p>
          <a:p>
            <a:endParaRPr lang="en-US" dirty="0"/>
          </a:p>
        </p:txBody>
      </p:sp>
      <p:sp>
        <p:nvSpPr>
          <p:cNvPr id="4" name="矩形 3"/>
          <p:cNvSpPr/>
          <p:nvPr/>
        </p:nvSpPr>
        <p:spPr>
          <a:xfrm>
            <a:off x="506839" y="3417243"/>
            <a:ext cx="8010144" cy="783772"/>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8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79120" y="224581"/>
            <a:ext cx="7955280" cy="4359058"/>
          </a:xfrm>
          <a:prstGeom prst="rect">
            <a:avLst/>
          </a:prstGeom>
        </p:spPr>
      </p:pic>
    </p:spTree>
    <p:extLst>
      <p:ext uri="{BB962C8B-B14F-4D97-AF65-F5344CB8AC3E}">
        <p14:creationId xmlns:p14="http://schemas.microsoft.com/office/powerpoint/2010/main" val="358392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p:cNvSpPr>
            <a:spLocks noGrp="1"/>
          </p:cNvSpPr>
          <p:nvPr>
            <p:ph type="ctrTitle"/>
          </p:nvPr>
        </p:nvSpPr>
        <p:spPr/>
        <p:txBody>
          <a:bodyPr/>
          <a:lstStyle/>
          <a:p>
            <a:r>
              <a:rPr lang="en-US" sz="6000" b="0" dirty="0" smtClean="0"/>
              <a:t/>
            </a:r>
            <a:br>
              <a:rPr lang="en-US" sz="6000" b="0" dirty="0" smtClean="0"/>
            </a:br>
            <a:r>
              <a:rPr lang="en-US" altLang="zh-TW" sz="6000" b="0" dirty="0" smtClean="0"/>
              <a:t>1.</a:t>
            </a:r>
            <a:r>
              <a:rPr lang="zh-TW" altLang="en-US" sz="6000" b="0" dirty="0" smtClean="0"/>
              <a:t> </a:t>
            </a:r>
            <a:r>
              <a:rPr lang="en-US" altLang="zh-TW" sz="6000" b="0" dirty="0" smtClean="0"/>
              <a:t>Service Discovery</a:t>
            </a:r>
            <a:br>
              <a:rPr lang="en-US" altLang="zh-TW" sz="6000" b="0" dirty="0" smtClean="0"/>
            </a:br>
            <a:r>
              <a:rPr lang="en-US" altLang="zh-TW" sz="3200" b="0" dirty="0" smtClean="0"/>
              <a:t>        for developers</a:t>
            </a:r>
            <a:endParaRPr lang="en-US" b="0" dirty="0"/>
          </a:p>
        </p:txBody>
      </p:sp>
      <p:sp>
        <p:nvSpPr>
          <p:cNvPr id="14" name="副標題 13"/>
          <p:cNvSpPr>
            <a:spLocks noGrp="1"/>
          </p:cNvSpPr>
          <p:nvPr>
            <p:ph type="subTitle" idx="1"/>
          </p:nvPr>
        </p:nvSpPr>
        <p:spPr/>
        <p:txBody>
          <a:bodyPr/>
          <a:lstStyle/>
          <a:p>
            <a:endParaRPr lang="en-US" sz="3600" dirty="0" smtClean="0"/>
          </a:p>
          <a:p>
            <a:r>
              <a:rPr lang="zh-TW" altLang="en-US" sz="3600" dirty="0" smtClean="0"/>
              <a:t>管理眾多服務的難題</a:t>
            </a:r>
            <a:endParaRPr lang="en-US" sz="3600" dirty="0"/>
          </a:p>
        </p:txBody>
      </p:sp>
    </p:spTree>
    <p:extLst>
      <p:ext uri="{BB962C8B-B14F-4D97-AF65-F5344CB8AC3E}">
        <p14:creationId xmlns:p14="http://schemas.microsoft.com/office/powerpoint/2010/main" val="31518254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dirty="0" smtClean="0"/>
              <a:t/>
            </a:r>
            <a:br>
              <a:rPr lang="en-US" dirty="0" smtClean="0"/>
            </a:br>
            <a:r>
              <a:rPr lang="zh-TW" altLang="en-US" dirty="0" smtClean="0"/>
              <a:t>總結</a:t>
            </a:r>
            <a:endParaRPr lang="en-US" dirty="0"/>
          </a:p>
        </p:txBody>
      </p:sp>
      <p:sp>
        <p:nvSpPr>
          <p:cNvPr id="3" name="副標題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764353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ãdevops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959" y="550264"/>
            <a:ext cx="6407205" cy="362908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73598" y="4698031"/>
            <a:ext cx="6858000" cy="307777"/>
          </a:xfrm>
          <a:prstGeom prst="rect">
            <a:avLst/>
          </a:prstGeom>
        </p:spPr>
        <p:txBody>
          <a:bodyPr wrap="square">
            <a:spAutoFit/>
          </a:bodyPr>
          <a:lstStyle/>
          <a:p>
            <a:r>
              <a:rPr lang="en-US" dirty="0"/>
              <a:t>https://www.redmineup.com/pages/blog/devops-in-redmine</a:t>
            </a:r>
          </a:p>
        </p:txBody>
      </p:sp>
    </p:spTree>
    <p:extLst>
      <p:ext uri="{BB962C8B-B14F-4D97-AF65-F5344CB8AC3E}">
        <p14:creationId xmlns:p14="http://schemas.microsoft.com/office/powerpoint/2010/main" val="10167461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E1F926B-4632-4408-BD22-870A82FEAA9A}"/>
              </a:ext>
            </a:extLst>
          </p:cNvPr>
          <p:cNvSpPr/>
          <p:nvPr/>
        </p:nvSpPr>
        <p:spPr>
          <a:xfrm>
            <a:off x="-1" y="58783"/>
            <a:ext cx="9144001" cy="414092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85800">
              <a:buClrTx/>
            </a:pPr>
            <a:endParaRPr lang="zh-TW" altLang="en-US" sz="1350" kern="1200">
              <a:solidFill>
                <a:prstClr val="black"/>
              </a:solidFill>
              <a:latin typeface="Calibri" panose="020F0502020204030204"/>
              <a:ea typeface="新細明體" panose="02020500000000000000" pitchFamily="18" charset="-120"/>
            </a:endParaRPr>
          </a:p>
        </p:txBody>
      </p:sp>
      <p:sp>
        <p:nvSpPr>
          <p:cNvPr id="3" name="標題 3">
            <a:extLst>
              <a:ext uri="{FF2B5EF4-FFF2-40B4-BE49-F238E27FC236}">
                <a16:creationId xmlns:a16="http://schemas.microsoft.com/office/drawing/2014/main" id="{28193064-3EA3-477B-9415-489BE10340B0}"/>
              </a:ext>
            </a:extLst>
          </p:cNvPr>
          <p:cNvSpPr txBox="1">
            <a:spLocks/>
          </p:cNvSpPr>
          <p:nvPr/>
        </p:nvSpPr>
        <p:spPr>
          <a:xfrm>
            <a:off x="822960" y="1502229"/>
            <a:ext cx="7543800" cy="174160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zh-TW" altLang="en-US" sz="3300" dirty="0">
                <a:solidFill>
                  <a:prstClr val="black"/>
                </a:solidFill>
                <a:latin typeface="Calibri Light" panose="020F0302020204030204"/>
                <a:ea typeface="新細明體" panose="02020500000000000000" pitchFamily="18" charset="-120"/>
              </a:rPr>
              <a:t>謝謝大家 </a:t>
            </a:r>
            <a:r>
              <a:rPr lang="en-US" altLang="zh-TW" sz="3300" dirty="0">
                <a:solidFill>
                  <a:prstClr val="black"/>
                </a:solidFill>
                <a:latin typeface="Calibri Light" panose="020F0302020204030204"/>
                <a:ea typeface="新細明體" panose="02020500000000000000" pitchFamily="18" charset="-120"/>
                <a:sym typeface="Wingdings" panose="05000000000000000000" pitchFamily="2" charset="2"/>
              </a:rPr>
              <a:t></a:t>
            </a:r>
            <a:endParaRPr lang="zh-TW" altLang="en-US" sz="3300" dirty="0">
              <a:solidFill>
                <a:prstClr val="black"/>
              </a:solidFill>
              <a:latin typeface="Calibri Light" panose="020F0302020204030204"/>
              <a:ea typeface="新細明體" panose="02020500000000000000" pitchFamily="18" charset="-120"/>
            </a:endParaRPr>
          </a:p>
        </p:txBody>
      </p:sp>
      <p:sp>
        <p:nvSpPr>
          <p:cNvPr id="4" name="副標題 4">
            <a:extLst>
              <a:ext uri="{FF2B5EF4-FFF2-40B4-BE49-F238E27FC236}">
                <a16:creationId xmlns:a16="http://schemas.microsoft.com/office/drawing/2014/main" id="{080E3343-5A40-4557-862C-41B18225F86D}"/>
              </a:ext>
            </a:extLst>
          </p:cNvPr>
          <p:cNvSpPr txBox="1">
            <a:spLocks/>
          </p:cNvSpPr>
          <p:nvPr/>
        </p:nvSpPr>
        <p:spPr>
          <a:xfrm>
            <a:off x="825038" y="3263946"/>
            <a:ext cx="7543800" cy="93502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buClrTx/>
            </a:pPr>
            <a:r>
              <a:rPr lang="zh-TW" altLang="en-US" sz="2100">
                <a:solidFill>
                  <a:prstClr val="black"/>
                </a:solidFill>
                <a:latin typeface="Calibri" panose="020F0502020204030204"/>
                <a:ea typeface="新細明體" panose="02020500000000000000" pitchFamily="18" charset="-120"/>
              </a:rPr>
              <a:t>請支持 安德魯的部落格 </a:t>
            </a:r>
            <a:r>
              <a:rPr lang="en-US" altLang="zh-TW" sz="2100">
                <a:solidFill>
                  <a:prstClr val="black"/>
                </a:solidFill>
                <a:latin typeface="Calibri" panose="020F0502020204030204"/>
                <a:ea typeface="新細明體" panose="02020500000000000000" pitchFamily="18" charset="-120"/>
              </a:rPr>
              <a:t>~</a:t>
            </a:r>
          </a:p>
          <a:p>
            <a:pPr marL="171450" indent="-171450" defTabSz="685800">
              <a:spcBef>
                <a:spcPts val="750"/>
              </a:spcBef>
              <a:buClrTx/>
            </a:pPr>
            <a:r>
              <a:rPr lang="en-US" altLang="zh-TW" sz="2100">
                <a:solidFill>
                  <a:prstClr val="black"/>
                </a:solidFill>
                <a:latin typeface="Calibri" panose="020F0502020204030204"/>
                <a:ea typeface="新細明體" panose="02020500000000000000" pitchFamily="18" charset="-120"/>
                <a:hlinkClick r:id="rId3"/>
              </a:rPr>
              <a:t>https://www.facebook.com/andrew.blog.0928</a:t>
            </a: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r>
              <a:rPr lang="en-US" altLang="zh-TW" sz="2100">
                <a:solidFill>
                  <a:prstClr val="black"/>
                </a:solidFill>
                <a:latin typeface="Calibri" panose="020F0502020204030204"/>
                <a:ea typeface="新細明體" panose="02020500000000000000" pitchFamily="18" charset="-120"/>
                <a:hlinkClick r:id="rId4"/>
              </a:rPr>
              <a:t>http://columns.chicken-house.net/</a:t>
            </a: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endParaRPr lang="en-US" altLang="zh-TW" sz="2100">
              <a:solidFill>
                <a:prstClr val="black"/>
              </a:solidFill>
              <a:latin typeface="Calibri" panose="020F0502020204030204"/>
              <a:ea typeface="新細明體" panose="02020500000000000000" pitchFamily="18" charset="-120"/>
            </a:endParaRPr>
          </a:p>
          <a:p>
            <a:pPr marL="171450" indent="-171450" defTabSz="685800">
              <a:spcBef>
                <a:spcPts val="750"/>
              </a:spcBef>
              <a:buClrTx/>
            </a:pPr>
            <a:endParaRPr lang="zh-TW" altLang="en-US" sz="2100" dirty="0">
              <a:solidFill>
                <a:prstClr val="black"/>
              </a:solidFill>
              <a:latin typeface="Calibri" panose="020F0502020204030204"/>
              <a:ea typeface="新細明體" panose="02020500000000000000" pitchFamily="18" charset="-120"/>
            </a:endParaRPr>
          </a:p>
        </p:txBody>
      </p:sp>
      <p:pic>
        <p:nvPicPr>
          <p:cNvPr id="6" name="Picture 2" descr="https://scontent-tpe1-1.xx.fbcdn.net/t31.0-8/12486053_133625380346082_6599681590336715085_o.jpg">
            <a:extLst>
              <a:ext uri="{FF2B5EF4-FFF2-40B4-BE49-F238E27FC236}">
                <a16:creationId xmlns:a16="http://schemas.microsoft.com/office/drawing/2014/main" id="{99C60EA3-1DF3-4800-9082-80B86FDF45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20347" y="1501486"/>
            <a:ext cx="2969419" cy="1447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content-tpe1-1.xx.fbcdn.net/v/t1.0-1/c3.0.200.200/p200x200/12494803_133612290347391_178600785133335805_n.jpg?oh=e94b2e70ab63667b3bc052fe9230ceb6&amp;oe=58CC5A58">
            <a:extLst>
              <a:ext uri="{FF2B5EF4-FFF2-40B4-BE49-F238E27FC236}">
                <a16:creationId xmlns:a16="http://schemas.microsoft.com/office/drawing/2014/main" id="{ED6A6194-40B8-43CD-BCAD-F71AFCF47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5854" y="1755130"/>
            <a:ext cx="1017527" cy="1017527"/>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a:extLst>
              <a:ext uri="{FF2B5EF4-FFF2-40B4-BE49-F238E27FC236}">
                <a16:creationId xmlns:a16="http://schemas.microsoft.com/office/drawing/2014/main" id="{72AAD38E-62B6-4328-9054-729EE0350F94}"/>
              </a:ext>
            </a:extLst>
          </p:cNvPr>
          <p:cNvPicPr>
            <a:picLocks noChangeAspect="1"/>
          </p:cNvPicPr>
          <p:nvPr/>
        </p:nvPicPr>
        <p:blipFill>
          <a:blip r:embed="rId7"/>
          <a:stretch>
            <a:fillRect/>
          </a:stretch>
        </p:blipFill>
        <p:spPr>
          <a:xfrm>
            <a:off x="6289766" y="1378067"/>
            <a:ext cx="2792091" cy="2803395"/>
          </a:xfrm>
          <a:prstGeom prst="rect">
            <a:avLst/>
          </a:prstGeom>
        </p:spPr>
      </p:pic>
    </p:spTree>
    <p:extLst>
      <p:ext uri="{BB962C8B-B14F-4D97-AF65-F5344CB8AC3E}">
        <p14:creationId xmlns:p14="http://schemas.microsoft.com/office/powerpoint/2010/main" val="34357981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4726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1.wp.nginx.com/wp-content/uploads/2017/09/Modern-Apps-1024x56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61" y="165351"/>
            <a:ext cx="8187800" cy="4509687"/>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81435" y="4728754"/>
            <a:ext cx="6590266" cy="523220"/>
          </a:xfrm>
          <a:prstGeom prst="rect">
            <a:avLst/>
          </a:prstGeom>
          <a:noFill/>
        </p:spPr>
        <p:txBody>
          <a:bodyPr wrap="none" rtlCol="0">
            <a:spAutoFit/>
          </a:bodyPr>
          <a:lstStyle/>
          <a:p>
            <a:r>
              <a:rPr lang="en-US" dirty="0">
                <a:hlinkClick r:id="rId4"/>
              </a:rPr>
              <a:t>https://www.nginx.com/blog/nginmesh-nginx-as-a-proxy-in-an-istio-service-mesh/</a:t>
            </a:r>
            <a:endParaRPr lang="en-US" dirty="0"/>
          </a:p>
          <a:p>
            <a:endParaRPr lang="en-US" dirty="0"/>
          </a:p>
        </p:txBody>
      </p:sp>
    </p:spTree>
    <p:extLst>
      <p:ext uri="{BB962C8B-B14F-4D97-AF65-F5344CB8AC3E}">
        <p14:creationId xmlns:p14="http://schemas.microsoft.com/office/powerpoint/2010/main" val="250939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868" y="182880"/>
            <a:ext cx="4632230" cy="472885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459" y="4650124"/>
            <a:ext cx="4751622" cy="523220"/>
          </a:xfrm>
          <a:prstGeom prst="rect">
            <a:avLst/>
          </a:prstGeom>
          <a:noFill/>
        </p:spPr>
        <p:txBody>
          <a:bodyPr wrap="none" rtlCol="0">
            <a:spAutoFit/>
          </a:bodyPr>
          <a:lstStyle/>
          <a:p>
            <a:r>
              <a:rPr lang="en-US" dirty="0">
                <a:hlinkClick r:id="rId3"/>
              </a:rPr>
              <a:t>https://www.nginx.com/blog/introduction-to-microservices/</a:t>
            </a:r>
            <a:endParaRPr lang="en-US" dirty="0"/>
          </a:p>
          <a:p>
            <a:endParaRPr lang="en-US" dirty="0"/>
          </a:p>
        </p:txBody>
      </p:sp>
    </p:spTree>
    <p:extLst>
      <p:ext uri="{BB962C8B-B14F-4D97-AF65-F5344CB8AC3E}">
        <p14:creationId xmlns:p14="http://schemas.microsoft.com/office/powerpoint/2010/main" val="702287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Jonah\AppData\Local\Temp\enhtmlclip\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8" y="138710"/>
            <a:ext cx="6928541" cy="450355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70985" y="4728757"/>
            <a:ext cx="6551794" cy="523220"/>
          </a:xfrm>
          <a:prstGeom prst="rect">
            <a:avLst/>
          </a:prstGeom>
          <a:noFill/>
        </p:spPr>
        <p:txBody>
          <a:bodyPr wrap="none" rtlCol="0">
            <a:spAutoFit/>
          </a:bodyPr>
          <a:lstStyle/>
          <a:p>
            <a:r>
              <a:rPr lang="en-US" dirty="0">
                <a:hlinkClick r:id="rId4"/>
              </a:rPr>
              <a:t>https://blog.appdynamics.com/news/visualizing-and-tracking-your-microservices/</a:t>
            </a:r>
            <a:endParaRPr lang="en-US" dirty="0"/>
          </a:p>
          <a:p>
            <a:endParaRPr lang="en-US" dirty="0"/>
          </a:p>
        </p:txBody>
      </p:sp>
    </p:spTree>
    <p:extLst>
      <p:ext uri="{BB962C8B-B14F-4D97-AF65-F5344CB8AC3E}">
        <p14:creationId xmlns:p14="http://schemas.microsoft.com/office/powerpoint/2010/main" val="3239525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visualstudiomagazine.com/articles/2018/08/01/~/media/ECG/visualstudiomagazine/Images/IntroImages2016/0116vsm_McCaffreyRLab.ashx"/>
          <p:cNvPicPr>
            <a:picLocks noChangeAspect="1" noChangeArrowheads="1"/>
          </p:cNvPicPr>
          <p:nvPr/>
        </p:nvPicPr>
        <p:blipFill rotWithShape="1">
          <a:blip r:embed="rId3">
            <a:extLst>
              <a:ext uri="{28A0092B-C50C-407E-A947-70E740481C1C}">
                <a14:useLocalDpi xmlns:a14="http://schemas.microsoft.com/office/drawing/2010/main" val="0"/>
              </a:ext>
            </a:extLst>
          </a:blip>
          <a:srcRect b="27862"/>
          <a:stretch/>
        </p:blipFill>
        <p:spPr bwMode="auto">
          <a:xfrm>
            <a:off x="151529" y="146631"/>
            <a:ext cx="8861842" cy="444627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60535" y="4645152"/>
            <a:ext cx="5362365" cy="307777"/>
          </a:xfrm>
          <a:prstGeom prst="rect">
            <a:avLst/>
          </a:prstGeom>
          <a:noFill/>
        </p:spPr>
        <p:txBody>
          <a:bodyPr wrap="none" rtlCol="0">
            <a:spAutoFit/>
          </a:bodyPr>
          <a:lstStyle/>
          <a:p>
            <a:r>
              <a:rPr lang="en-US" altLang="zh-TW" dirty="0"/>
              <a:t>( N</a:t>
            </a:r>
            <a:r>
              <a:rPr lang="zh-TW" altLang="en-US" dirty="0"/>
              <a:t> </a:t>
            </a:r>
            <a:r>
              <a:rPr lang="en-US" altLang="zh-TW" dirty="0"/>
              <a:t>x M )</a:t>
            </a:r>
            <a:r>
              <a:rPr lang="en-US" altLang="zh-TW" baseline="30000" dirty="0"/>
              <a:t>2</a:t>
            </a:r>
            <a:r>
              <a:rPr lang="en-US" altLang="zh-TW" dirty="0"/>
              <a:t> </a:t>
            </a:r>
            <a:r>
              <a:rPr lang="zh-TW" altLang="en-US" dirty="0"/>
              <a:t>的複雜</a:t>
            </a:r>
            <a:r>
              <a:rPr lang="zh-TW" altLang="en-US" dirty="0" smtClean="0"/>
              <a:t>度</a:t>
            </a:r>
            <a:r>
              <a:rPr lang="en-US" altLang="zh-TW" dirty="0" smtClean="0"/>
              <a:t>….  N </a:t>
            </a:r>
            <a:r>
              <a:rPr lang="zh-TW" altLang="en-US" dirty="0" smtClean="0"/>
              <a:t>種服務，每個服務有</a:t>
            </a:r>
            <a:r>
              <a:rPr lang="zh-TW" altLang="en-US" dirty="0"/>
              <a:t> </a:t>
            </a:r>
            <a:r>
              <a:rPr lang="en-US" altLang="zh-TW" dirty="0" smtClean="0"/>
              <a:t>M</a:t>
            </a:r>
            <a:r>
              <a:rPr lang="zh-TW" altLang="en-US" dirty="0" smtClean="0"/>
              <a:t> 個</a:t>
            </a:r>
            <a:r>
              <a:rPr lang="zh-TW" altLang="en-US" dirty="0"/>
              <a:t> </a:t>
            </a:r>
            <a:r>
              <a:rPr lang="en-US" altLang="zh-TW" dirty="0" smtClean="0"/>
              <a:t>instance(s)…</a:t>
            </a:r>
            <a:endParaRPr lang="en-US" dirty="0"/>
          </a:p>
        </p:txBody>
      </p:sp>
    </p:spTree>
    <p:extLst>
      <p:ext uri="{BB962C8B-B14F-4D97-AF65-F5344CB8AC3E}">
        <p14:creationId xmlns:p14="http://schemas.microsoft.com/office/powerpoint/2010/main" val="223386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41724</TotalTime>
  <Words>2891</Words>
  <Application>Microsoft Office PowerPoint</Application>
  <PresentationFormat>如螢幕大小 (16:9)</PresentationFormat>
  <Paragraphs>325</Paragraphs>
  <Slides>53</Slides>
  <Notes>18</Notes>
  <HiddenSlides>7</HiddenSlides>
  <MMClips>1</MMClips>
  <ScaleCrop>false</ScaleCrop>
  <HeadingPairs>
    <vt:vector size="6" baseType="variant">
      <vt:variant>
        <vt:lpstr>使用字型</vt:lpstr>
      </vt:variant>
      <vt:variant>
        <vt:i4>6</vt:i4>
      </vt:variant>
      <vt:variant>
        <vt:lpstr>佈景主題</vt:lpstr>
      </vt:variant>
      <vt:variant>
        <vt:i4>4</vt:i4>
      </vt:variant>
      <vt:variant>
        <vt:lpstr>投影片標題</vt:lpstr>
      </vt:variant>
      <vt:variant>
        <vt:i4>53</vt:i4>
      </vt:variant>
    </vt:vector>
  </HeadingPairs>
  <TitlesOfParts>
    <vt:vector size="63" baseType="lpstr">
      <vt:lpstr>微軟正黑體</vt:lpstr>
      <vt:lpstr>新細明體</vt:lpstr>
      <vt:lpstr>Arial</vt:lpstr>
      <vt:lpstr>Calibri</vt:lpstr>
      <vt:lpstr>Calibri Light</vt:lpstr>
      <vt:lpstr>Wingdings</vt:lpstr>
      <vt:lpstr>Swiss</vt:lpstr>
      <vt:lpstr>Office 佈景主題</vt:lpstr>
      <vt:lpstr>1_Office 佈景主題</vt:lpstr>
      <vt:lpstr>1_Swiss</vt:lpstr>
      <vt:lpstr>PowerPoint 簡報</vt:lpstr>
      <vt:lpstr>Andrew Wu 是誰?</vt:lpstr>
      <vt:lpstr>PowerPoint 簡報</vt:lpstr>
      <vt:lpstr>AGENDA</vt:lpstr>
      <vt:lpstr> 1. Service Discovery         for developers</vt:lpstr>
      <vt:lpstr>PowerPoint 簡報</vt:lpstr>
      <vt:lpstr>PowerPoint 簡報</vt:lpstr>
      <vt:lpstr>PowerPoint 簡報</vt:lpstr>
      <vt:lpstr>PowerPoint 簡報</vt:lpstr>
      <vt:lpstr>Q1: 該如何管理越來越多的服務?</vt:lpstr>
      <vt:lpstr>管理微服務的挑戰</vt:lpstr>
      <vt:lpstr>    需求1. 如何管理好單一服務內的 instances?</vt:lpstr>
      <vt:lpstr>PowerPoint 簡報</vt:lpstr>
      <vt:lpstr>做法:</vt:lpstr>
      <vt:lpstr>PowerPoint 簡報</vt:lpstr>
      <vt:lpstr>Service Discovery Patterns</vt:lpstr>
      <vt:lpstr>服務啟動到被呼叫的過程</vt:lpstr>
      <vt:lpstr>高整合度的解決方案: Consul</vt:lpstr>
      <vt:lpstr>Consul: Server Side Disc Pattern</vt:lpstr>
      <vt:lpstr>Consul: Client Side Disc Pattern</vt:lpstr>
      <vt:lpstr>PowerPoint 簡報</vt:lpstr>
      <vt:lpstr>PowerPoint 簡報</vt:lpstr>
      <vt:lpstr>  2. Advanced Scenario</vt:lpstr>
      <vt:lpstr>需求2: 更靈活的服務調度</vt:lpstr>
      <vt:lpstr>案例: Slack SLA and Support</vt:lpstr>
      <vt:lpstr>案例: AWS 不同地區提供不同的服務</vt:lpstr>
      <vt:lpstr>Different With Load Balancer?</vt:lpstr>
      <vt:lpstr>Service Definition + Tagging</vt:lpstr>
      <vt:lpstr>PowerPoint 簡報</vt:lpstr>
      <vt:lpstr>PowerPoint 簡報</vt:lpstr>
      <vt:lpstr>PowerPoint 簡報</vt:lpstr>
      <vt:lpstr>PowerPoint 簡報</vt:lpstr>
      <vt:lpstr>需求3: 管理外部服務</vt:lpstr>
      <vt:lpstr>PowerPoint 簡報</vt:lpstr>
      <vt:lpstr>PowerPoint 簡報</vt:lpstr>
      <vt:lpstr>問題4: 如何發現 “服務發現” 服務?</vt:lpstr>
      <vt:lpstr>PowerPoint 簡報</vt:lpstr>
      <vt:lpstr>PowerPoint 簡報</vt:lpstr>
      <vt:lpstr>PowerPoint 簡報</vt:lpstr>
      <vt:lpstr>PowerPoint 簡報</vt:lpstr>
      <vt:lpstr> Next…</vt:lpstr>
      <vt:lpstr>需求5: 如何避免 “侵入式” 的更新問題?</vt:lpstr>
      <vt:lpstr>Again: Different?</vt:lpstr>
      <vt:lpstr>PowerPoint 簡報</vt:lpstr>
      <vt:lpstr>思考: 如果每台 server 都有 LB + RP ?</vt:lpstr>
      <vt:lpstr>From SOA to Cloud Native…</vt:lpstr>
      <vt:lpstr>PowerPoint 簡報</vt:lpstr>
      <vt:lpstr>PowerPoint 簡報</vt:lpstr>
      <vt:lpstr>PowerPoint 簡報</vt:lpstr>
      <vt:lpstr> 總結</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Andrew Wu</dc:creator>
  <cp:lastModifiedBy>Andrew Wu</cp:lastModifiedBy>
  <cp:revision>297</cp:revision>
  <dcterms:modified xsi:type="dcterms:W3CDTF">2018-09-09T18:23:17Z</dcterms:modified>
</cp:coreProperties>
</file>